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62" r:id="rId14"/>
    <p:sldId id="286" r:id="rId15"/>
    <p:sldId id="263" r:id="rId16"/>
    <p:sldId id="275" r:id="rId17"/>
    <p:sldId id="281" r:id="rId18"/>
    <p:sldId id="278" r:id="rId19"/>
    <p:sldId id="280" r:id="rId20"/>
    <p:sldId id="279" r:id="rId21"/>
    <p:sldId id="264" r:id="rId22"/>
    <p:sldId id="282" r:id="rId23"/>
    <p:sldId id="2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9"/>
    <p:restoredTop sz="86357"/>
  </p:normalViewPr>
  <p:slideViewPr>
    <p:cSldViewPr snapToGrid="0" snapToObjects="1">
      <p:cViewPr varScale="1">
        <p:scale>
          <a:sx n="93" d="100"/>
          <a:sy n="93" d="100"/>
        </p:scale>
        <p:origin x="232" y="328"/>
      </p:cViewPr>
      <p:guideLst/>
    </p:cSldViewPr>
  </p:slideViewPr>
  <p:outlineViewPr>
    <p:cViewPr>
      <p:scale>
        <a:sx n="33" d="100"/>
        <a:sy n="33" d="100"/>
      </p:scale>
      <p:origin x="0" y="-1159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4875B5-8A7E-4E13-8B41-6EEE04C0DC3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8A970F1-FADC-4309-AB42-14CBEB0C4461}">
      <dgm:prSet/>
      <dgm:spPr/>
      <dgm:t>
        <a:bodyPr/>
        <a:lstStyle/>
        <a:p>
          <a:r>
            <a:rPr lang="en-US" b="0" i="0"/>
            <a:t>In the data wrangling section, I have cleaned and prepared the data. </a:t>
          </a:r>
          <a:endParaRPr lang="en-US"/>
        </a:p>
      </dgm:t>
    </dgm:pt>
    <dgm:pt modelId="{153B32DC-B344-405F-9564-82F9DD5926F0}" type="parTrans" cxnId="{8BDB6DAA-387E-41AA-B279-E485E72A23D6}">
      <dgm:prSet/>
      <dgm:spPr/>
      <dgm:t>
        <a:bodyPr/>
        <a:lstStyle/>
        <a:p>
          <a:endParaRPr lang="en-US"/>
        </a:p>
      </dgm:t>
    </dgm:pt>
    <dgm:pt modelId="{4482D62A-0FE9-4FF6-8506-9060E0A5D2A1}" type="sibTrans" cxnId="{8BDB6DAA-387E-41AA-B279-E485E72A23D6}">
      <dgm:prSet/>
      <dgm:spPr/>
      <dgm:t>
        <a:bodyPr/>
        <a:lstStyle/>
        <a:p>
          <a:endParaRPr lang="en-US"/>
        </a:p>
      </dgm:t>
    </dgm:pt>
    <dgm:pt modelId="{765EF876-5D11-4D4A-B61D-0E373F166F5F}">
      <dgm:prSet/>
      <dgm:spPr/>
      <dgm:t>
        <a:bodyPr/>
        <a:lstStyle/>
        <a:p>
          <a:r>
            <a:rPr lang="en-US" b="0" i="0"/>
            <a:t>Data Cleaning involved the process of dealing with missing values, looking for outliers in the data, checking class imbalance and labelling the accordingly. </a:t>
          </a:r>
          <a:endParaRPr lang="en-US"/>
        </a:p>
      </dgm:t>
    </dgm:pt>
    <dgm:pt modelId="{BD0605B2-408C-4E21-ABD8-9A4B2457B02F}" type="parTrans" cxnId="{63AFBD54-DE27-4C98-BEF9-036709F83A0D}">
      <dgm:prSet/>
      <dgm:spPr/>
      <dgm:t>
        <a:bodyPr/>
        <a:lstStyle/>
        <a:p>
          <a:endParaRPr lang="en-US"/>
        </a:p>
      </dgm:t>
    </dgm:pt>
    <dgm:pt modelId="{8A9D47D8-1CED-4A69-BD1B-229E8E76DC9D}" type="sibTrans" cxnId="{63AFBD54-DE27-4C98-BEF9-036709F83A0D}">
      <dgm:prSet/>
      <dgm:spPr/>
      <dgm:t>
        <a:bodyPr/>
        <a:lstStyle/>
        <a:p>
          <a:endParaRPr lang="en-US"/>
        </a:p>
      </dgm:t>
    </dgm:pt>
    <dgm:pt modelId="{598A9778-B171-48E5-94AA-E957A7796EBF}">
      <dgm:prSet/>
      <dgm:spPr/>
      <dgm:t>
        <a:bodyPr/>
        <a:lstStyle/>
        <a:p>
          <a:r>
            <a:rPr lang="en-US" b="0" i="0"/>
            <a:t>Since, only one attribute contained 3% missing values , those missing records were dropped from the dataset. </a:t>
          </a:r>
          <a:endParaRPr lang="en-US"/>
        </a:p>
      </dgm:t>
    </dgm:pt>
    <dgm:pt modelId="{13D06FB6-B7D3-4E4A-8D81-3672A02127A3}" type="parTrans" cxnId="{D9395B51-791E-4C14-BF93-990250160727}">
      <dgm:prSet/>
      <dgm:spPr/>
      <dgm:t>
        <a:bodyPr/>
        <a:lstStyle/>
        <a:p>
          <a:endParaRPr lang="en-US"/>
        </a:p>
      </dgm:t>
    </dgm:pt>
    <dgm:pt modelId="{58D7A512-33A5-4B11-8F56-F5D330B47C9C}" type="sibTrans" cxnId="{D9395B51-791E-4C14-BF93-990250160727}">
      <dgm:prSet/>
      <dgm:spPr/>
      <dgm:t>
        <a:bodyPr/>
        <a:lstStyle/>
        <a:p>
          <a:endParaRPr lang="en-US"/>
        </a:p>
      </dgm:t>
    </dgm:pt>
    <dgm:pt modelId="{91EC86AB-FD15-4349-BC3C-E02EE0232373}">
      <dgm:prSet/>
      <dgm:spPr/>
      <dgm:t>
        <a:bodyPr/>
        <a:lstStyle/>
        <a:p>
          <a:r>
            <a:rPr lang="en-US" b="0" i="0"/>
            <a:t>The outliers in the variables 'Arrival Delay in Minutes', 'Departure Delay in Minutes' and 'Flight Distance' contains important information about the airlines. Hence, I didn't drop these outliers from the data. </a:t>
          </a:r>
          <a:endParaRPr lang="en-US"/>
        </a:p>
      </dgm:t>
    </dgm:pt>
    <dgm:pt modelId="{8D977BCC-7B53-428A-8459-258672D8B042}" type="parTrans" cxnId="{5749F4C0-6F80-4C15-83B6-5DB479C5F370}">
      <dgm:prSet/>
      <dgm:spPr/>
      <dgm:t>
        <a:bodyPr/>
        <a:lstStyle/>
        <a:p>
          <a:endParaRPr lang="en-US"/>
        </a:p>
      </dgm:t>
    </dgm:pt>
    <dgm:pt modelId="{651B990D-E0C5-4F74-A8C3-E7198604C700}" type="sibTrans" cxnId="{5749F4C0-6F80-4C15-83B6-5DB479C5F370}">
      <dgm:prSet/>
      <dgm:spPr/>
      <dgm:t>
        <a:bodyPr/>
        <a:lstStyle/>
        <a:p>
          <a:endParaRPr lang="en-US"/>
        </a:p>
      </dgm:t>
    </dgm:pt>
    <dgm:pt modelId="{DA55FBBE-2ACB-4EE4-90F1-A9AF26111A35}">
      <dgm:prSet/>
      <dgm:spPr/>
      <dgm:t>
        <a:bodyPr/>
        <a:lstStyle/>
        <a:p>
          <a:r>
            <a:rPr lang="en-US" b="0" i="0"/>
            <a:t>In addition, while checking for any class imbalance, I found that the data is almost class balanced.</a:t>
          </a:r>
          <a:endParaRPr lang="en-US"/>
        </a:p>
      </dgm:t>
    </dgm:pt>
    <dgm:pt modelId="{604E818C-DD09-45FF-91CD-7516E7794A4F}" type="parTrans" cxnId="{75B8656E-55A1-4DD7-96C0-81888C8F1103}">
      <dgm:prSet/>
      <dgm:spPr/>
      <dgm:t>
        <a:bodyPr/>
        <a:lstStyle/>
        <a:p>
          <a:endParaRPr lang="en-US"/>
        </a:p>
      </dgm:t>
    </dgm:pt>
    <dgm:pt modelId="{2F19B433-1CE6-4F3D-A274-956F0E29C598}" type="sibTrans" cxnId="{75B8656E-55A1-4DD7-96C0-81888C8F1103}">
      <dgm:prSet/>
      <dgm:spPr/>
      <dgm:t>
        <a:bodyPr/>
        <a:lstStyle/>
        <a:p>
          <a:endParaRPr lang="en-US"/>
        </a:p>
      </dgm:t>
    </dgm:pt>
    <dgm:pt modelId="{CE877DCE-65D2-E840-AB6B-7E940FE9ECB5}" type="pres">
      <dgm:prSet presAssocID="{3F4875B5-8A7E-4E13-8B41-6EEE04C0DC3B}" presName="linear" presStyleCnt="0">
        <dgm:presLayoutVars>
          <dgm:animLvl val="lvl"/>
          <dgm:resizeHandles val="exact"/>
        </dgm:presLayoutVars>
      </dgm:prSet>
      <dgm:spPr/>
    </dgm:pt>
    <dgm:pt modelId="{5CF7AA81-F510-3F46-A934-4EDE562B239C}" type="pres">
      <dgm:prSet presAssocID="{C8A970F1-FADC-4309-AB42-14CBEB0C446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EEFDE70-7E5B-0B46-ADAA-54599F78C34E}" type="pres">
      <dgm:prSet presAssocID="{4482D62A-0FE9-4FF6-8506-9060E0A5D2A1}" presName="spacer" presStyleCnt="0"/>
      <dgm:spPr/>
    </dgm:pt>
    <dgm:pt modelId="{A2E0D4D5-3532-6240-B7A7-0B562656AE24}" type="pres">
      <dgm:prSet presAssocID="{765EF876-5D11-4D4A-B61D-0E373F166F5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1EBD088-F2B1-9144-ACBD-6600EFD5587D}" type="pres">
      <dgm:prSet presAssocID="{8A9D47D8-1CED-4A69-BD1B-229E8E76DC9D}" presName="spacer" presStyleCnt="0"/>
      <dgm:spPr/>
    </dgm:pt>
    <dgm:pt modelId="{E3A35197-9860-874F-8195-CED47C185A28}" type="pres">
      <dgm:prSet presAssocID="{598A9778-B171-48E5-94AA-E957A7796EB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0B5A739-97A6-2C49-A01E-90D5A989FA29}" type="pres">
      <dgm:prSet presAssocID="{58D7A512-33A5-4B11-8F56-F5D330B47C9C}" presName="spacer" presStyleCnt="0"/>
      <dgm:spPr/>
    </dgm:pt>
    <dgm:pt modelId="{A1CD688D-126C-0640-A407-798C8F324A81}" type="pres">
      <dgm:prSet presAssocID="{91EC86AB-FD15-4349-BC3C-E02EE023237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E42EBC1-F94C-E340-96CA-07952E514069}" type="pres">
      <dgm:prSet presAssocID="{651B990D-E0C5-4F74-A8C3-E7198604C700}" presName="spacer" presStyleCnt="0"/>
      <dgm:spPr/>
    </dgm:pt>
    <dgm:pt modelId="{E8F7549E-C229-904A-8D18-E590C2520BC2}" type="pres">
      <dgm:prSet presAssocID="{DA55FBBE-2ACB-4EE4-90F1-A9AF26111A3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3F84627-AD42-4F46-A972-1BDD00A9DB06}" type="presOf" srcId="{598A9778-B171-48E5-94AA-E957A7796EBF}" destId="{E3A35197-9860-874F-8195-CED47C185A28}" srcOrd="0" destOrd="0" presId="urn:microsoft.com/office/officeart/2005/8/layout/vList2"/>
    <dgm:cxn modelId="{8DC65E44-1A71-FF4B-B744-9C3030C46E7D}" type="presOf" srcId="{DA55FBBE-2ACB-4EE4-90F1-A9AF26111A35}" destId="{E8F7549E-C229-904A-8D18-E590C2520BC2}" srcOrd="0" destOrd="0" presId="urn:microsoft.com/office/officeart/2005/8/layout/vList2"/>
    <dgm:cxn modelId="{D9395B51-791E-4C14-BF93-990250160727}" srcId="{3F4875B5-8A7E-4E13-8B41-6EEE04C0DC3B}" destId="{598A9778-B171-48E5-94AA-E957A7796EBF}" srcOrd="2" destOrd="0" parTransId="{13D06FB6-B7D3-4E4A-8D81-3672A02127A3}" sibTransId="{58D7A512-33A5-4B11-8F56-F5D330B47C9C}"/>
    <dgm:cxn modelId="{63AFBD54-DE27-4C98-BEF9-036709F83A0D}" srcId="{3F4875B5-8A7E-4E13-8B41-6EEE04C0DC3B}" destId="{765EF876-5D11-4D4A-B61D-0E373F166F5F}" srcOrd="1" destOrd="0" parTransId="{BD0605B2-408C-4E21-ABD8-9A4B2457B02F}" sibTransId="{8A9D47D8-1CED-4A69-BD1B-229E8E76DC9D}"/>
    <dgm:cxn modelId="{2179D856-043D-F74B-9DE6-E15003306E6C}" type="presOf" srcId="{3F4875B5-8A7E-4E13-8B41-6EEE04C0DC3B}" destId="{CE877DCE-65D2-E840-AB6B-7E940FE9ECB5}" srcOrd="0" destOrd="0" presId="urn:microsoft.com/office/officeart/2005/8/layout/vList2"/>
    <dgm:cxn modelId="{75B8656E-55A1-4DD7-96C0-81888C8F1103}" srcId="{3F4875B5-8A7E-4E13-8B41-6EEE04C0DC3B}" destId="{DA55FBBE-2ACB-4EE4-90F1-A9AF26111A35}" srcOrd="4" destOrd="0" parTransId="{604E818C-DD09-45FF-91CD-7516E7794A4F}" sibTransId="{2F19B433-1CE6-4F3D-A274-956F0E29C598}"/>
    <dgm:cxn modelId="{F6326881-F698-3744-94CD-869C73362AAA}" type="presOf" srcId="{765EF876-5D11-4D4A-B61D-0E373F166F5F}" destId="{A2E0D4D5-3532-6240-B7A7-0B562656AE24}" srcOrd="0" destOrd="0" presId="urn:microsoft.com/office/officeart/2005/8/layout/vList2"/>
    <dgm:cxn modelId="{8BDB6DAA-387E-41AA-B279-E485E72A23D6}" srcId="{3F4875B5-8A7E-4E13-8B41-6EEE04C0DC3B}" destId="{C8A970F1-FADC-4309-AB42-14CBEB0C4461}" srcOrd="0" destOrd="0" parTransId="{153B32DC-B344-405F-9564-82F9DD5926F0}" sibTransId="{4482D62A-0FE9-4FF6-8506-9060E0A5D2A1}"/>
    <dgm:cxn modelId="{5749F4C0-6F80-4C15-83B6-5DB479C5F370}" srcId="{3F4875B5-8A7E-4E13-8B41-6EEE04C0DC3B}" destId="{91EC86AB-FD15-4349-BC3C-E02EE0232373}" srcOrd="3" destOrd="0" parTransId="{8D977BCC-7B53-428A-8459-258672D8B042}" sibTransId="{651B990D-E0C5-4F74-A8C3-E7198604C700}"/>
    <dgm:cxn modelId="{1D9982C1-C88C-E94B-BF66-5412BFA6C19F}" type="presOf" srcId="{C8A970F1-FADC-4309-AB42-14CBEB0C4461}" destId="{5CF7AA81-F510-3F46-A934-4EDE562B239C}" srcOrd="0" destOrd="0" presId="urn:microsoft.com/office/officeart/2005/8/layout/vList2"/>
    <dgm:cxn modelId="{75D367E8-487C-A64A-B908-0519C7925F6B}" type="presOf" srcId="{91EC86AB-FD15-4349-BC3C-E02EE0232373}" destId="{A1CD688D-126C-0640-A407-798C8F324A81}" srcOrd="0" destOrd="0" presId="urn:microsoft.com/office/officeart/2005/8/layout/vList2"/>
    <dgm:cxn modelId="{FD8A87A6-5F31-094D-822F-6DECCCDF942B}" type="presParOf" srcId="{CE877DCE-65D2-E840-AB6B-7E940FE9ECB5}" destId="{5CF7AA81-F510-3F46-A934-4EDE562B239C}" srcOrd="0" destOrd="0" presId="urn:microsoft.com/office/officeart/2005/8/layout/vList2"/>
    <dgm:cxn modelId="{5ADE4914-3825-3B48-AD2F-C30323E23BCC}" type="presParOf" srcId="{CE877DCE-65D2-E840-AB6B-7E940FE9ECB5}" destId="{5EEFDE70-7E5B-0B46-ADAA-54599F78C34E}" srcOrd="1" destOrd="0" presId="urn:microsoft.com/office/officeart/2005/8/layout/vList2"/>
    <dgm:cxn modelId="{B49A4D29-21A9-1448-9483-C7ADB02172BF}" type="presParOf" srcId="{CE877DCE-65D2-E840-AB6B-7E940FE9ECB5}" destId="{A2E0D4D5-3532-6240-B7A7-0B562656AE24}" srcOrd="2" destOrd="0" presId="urn:microsoft.com/office/officeart/2005/8/layout/vList2"/>
    <dgm:cxn modelId="{98D90AD1-1A51-2F46-89BF-A1FFBC0FF512}" type="presParOf" srcId="{CE877DCE-65D2-E840-AB6B-7E940FE9ECB5}" destId="{01EBD088-F2B1-9144-ACBD-6600EFD5587D}" srcOrd="3" destOrd="0" presId="urn:microsoft.com/office/officeart/2005/8/layout/vList2"/>
    <dgm:cxn modelId="{C9F139EC-8A5D-E54E-B905-BAC30C52CA20}" type="presParOf" srcId="{CE877DCE-65D2-E840-AB6B-7E940FE9ECB5}" destId="{E3A35197-9860-874F-8195-CED47C185A28}" srcOrd="4" destOrd="0" presId="urn:microsoft.com/office/officeart/2005/8/layout/vList2"/>
    <dgm:cxn modelId="{F9A570B3-0FD7-B64B-B041-1D75770410CF}" type="presParOf" srcId="{CE877DCE-65D2-E840-AB6B-7E940FE9ECB5}" destId="{40B5A739-97A6-2C49-A01E-90D5A989FA29}" srcOrd="5" destOrd="0" presId="urn:microsoft.com/office/officeart/2005/8/layout/vList2"/>
    <dgm:cxn modelId="{1C5699F5-D41E-324B-83DB-430F357ADB31}" type="presParOf" srcId="{CE877DCE-65D2-E840-AB6B-7E940FE9ECB5}" destId="{A1CD688D-126C-0640-A407-798C8F324A81}" srcOrd="6" destOrd="0" presId="urn:microsoft.com/office/officeart/2005/8/layout/vList2"/>
    <dgm:cxn modelId="{9112EDFB-FE48-624F-89DB-5F2533D24E05}" type="presParOf" srcId="{CE877DCE-65D2-E840-AB6B-7E940FE9ECB5}" destId="{CE42EBC1-F94C-E340-96CA-07952E514069}" srcOrd="7" destOrd="0" presId="urn:microsoft.com/office/officeart/2005/8/layout/vList2"/>
    <dgm:cxn modelId="{E0031E61-8A69-CC44-8048-D747D93A35AA}" type="presParOf" srcId="{CE877DCE-65D2-E840-AB6B-7E940FE9ECB5}" destId="{E8F7549E-C229-904A-8D18-E590C2520BC2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C51A5F-21A8-4968-913A-4EB576138442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78C300A-83C0-48B2-92DD-C05988C9FF65}">
      <dgm:prSet/>
      <dgm:spPr/>
      <dgm:t>
        <a:bodyPr/>
        <a:lstStyle/>
        <a:p>
          <a:r>
            <a:rPr lang="en-US" b="0" i="0"/>
            <a:t>In the modelling section, to predict whether a future customer would be satisfied with the Airlines service, I fit a Logistic Regression model and a Gradient Boost Classifier to check which is a better algorithm to perform the task. </a:t>
          </a:r>
          <a:endParaRPr lang="en-US"/>
        </a:p>
      </dgm:t>
    </dgm:pt>
    <dgm:pt modelId="{8F5C32C0-0283-4AAE-8B2C-7341B9FCBD32}" type="parTrans" cxnId="{072485DF-FF08-491C-898E-B404C847E58D}">
      <dgm:prSet/>
      <dgm:spPr/>
      <dgm:t>
        <a:bodyPr/>
        <a:lstStyle/>
        <a:p>
          <a:endParaRPr lang="en-US"/>
        </a:p>
      </dgm:t>
    </dgm:pt>
    <dgm:pt modelId="{C3197B88-DF5F-4423-B571-32020350033D}" type="sibTrans" cxnId="{072485DF-FF08-491C-898E-B404C847E58D}">
      <dgm:prSet/>
      <dgm:spPr/>
      <dgm:t>
        <a:bodyPr/>
        <a:lstStyle/>
        <a:p>
          <a:endParaRPr lang="en-US"/>
        </a:p>
      </dgm:t>
    </dgm:pt>
    <dgm:pt modelId="{12664231-6132-46E9-BDA8-BC86237D97C0}">
      <dgm:prSet/>
      <dgm:spPr/>
      <dgm:t>
        <a:bodyPr/>
        <a:lstStyle/>
        <a:p>
          <a:r>
            <a:rPr lang="en-US"/>
            <a:t>To evaluate a better model, </a:t>
          </a:r>
          <a:r>
            <a:rPr lang="en-US" b="0" i="0"/>
            <a:t>I look at the AUC scores for both training and test datasets for both the algorithms to understand which algorithm gives us a better performance. </a:t>
          </a:r>
          <a:endParaRPr lang="en-US"/>
        </a:p>
      </dgm:t>
    </dgm:pt>
    <dgm:pt modelId="{A608A1E1-5FD9-4EED-958C-AFC32D357F25}" type="parTrans" cxnId="{F62B2611-A96F-4905-BA87-3A67A5C9524F}">
      <dgm:prSet/>
      <dgm:spPr/>
      <dgm:t>
        <a:bodyPr/>
        <a:lstStyle/>
        <a:p>
          <a:endParaRPr lang="en-US"/>
        </a:p>
      </dgm:t>
    </dgm:pt>
    <dgm:pt modelId="{9A782D4B-306D-4019-BCA3-19567539B74B}" type="sibTrans" cxnId="{F62B2611-A96F-4905-BA87-3A67A5C9524F}">
      <dgm:prSet/>
      <dgm:spPr/>
      <dgm:t>
        <a:bodyPr/>
        <a:lstStyle/>
        <a:p>
          <a:endParaRPr lang="en-US"/>
        </a:p>
      </dgm:t>
    </dgm:pt>
    <dgm:pt modelId="{102499E9-94C5-47B7-A9B7-100D65CB7B8F}">
      <dgm:prSet/>
      <dgm:spPr/>
      <dgm:t>
        <a:bodyPr/>
        <a:lstStyle/>
        <a:p>
          <a:r>
            <a:rPr lang="en-US" b="0" i="0"/>
            <a:t>I also look at VIF (Variance Influence Factor) to look for multicollinear variables. Any explanatory variable having a VIF&gt;10 is a indication of multicollinearity present in the model. Hence, multicollinearity issues have been taken care of before finalzing the model. </a:t>
          </a:r>
          <a:endParaRPr lang="en-US"/>
        </a:p>
      </dgm:t>
    </dgm:pt>
    <dgm:pt modelId="{160D5A34-6E93-4B54-AEA6-EFFD421EF5EE}" type="parTrans" cxnId="{258EA3ED-C9DB-475C-AC6B-E66B41D74DC0}">
      <dgm:prSet/>
      <dgm:spPr/>
      <dgm:t>
        <a:bodyPr/>
        <a:lstStyle/>
        <a:p>
          <a:endParaRPr lang="en-US"/>
        </a:p>
      </dgm:t>
    </dgm:pt>
    <dgm:pt modelId="{02FB5571-270B-4C54-B3AF-690D0F72976E}" type="sibTrans" cxnId="{258EA3ED-C9DB-475C-AC6B-E66B41D74DC0}">
      <dgm:prSet/>
      <dgm:spPr/>
      <dgm:t>
        <a:bodyPr/>
        <a:lstStyle/>
        <a:p>
          <a:endParaRPr lang="en-US"/>
        </a:p>
      </dgm:t>
    </dgm:pt>
    <dgm:pt modelId="{1613382D-A502-0A41-8D43-B1D6D02356F2}" type="pres">
      <dgm:prSet presAssocID="{76C51A5F-21A8-4968-913A-4EB576138442}" presName="outerComposite" presStyleCnt="0">
        <dgm:presLayoutVars>
          <dgm:chMax val="5"/>
          <dgm:dir/>
          <dgm:resizeHandles val="exact"/>
        </dgm:presLayoutVars>
      </dgm:prSet>
      <dgm:spPr/>
    </dgm:pt>
    <dgm:pt modelId="{9B26A48C-3551-EB48-A031-142EB15F8D8D}" type="pres">
      <dgm:prSet presAssocID="{76C51A5F-21A8-4968-913A-4EB576138442}" presName="dummyMaxCanvas" presStyleCnt="0">
        <dgm:presLayoutVars/>
      </dgm:prSet>
      <dgm:spPr/>
    </dgm:pt>
    <dgm:pt modelId="{7F7BC2C8-C7B5-CD4D-B829-961883D8B8F6}" type="pres">
      <dgm:prSet presAssocID="{76C51A5F-21A8-4968-913A-4EB576138442}" presName="ThreeNodes_1" presStyleLbl="node1" presStyleIdx="0" presStyleCnt="3">
        <dgm:presLayoutVars>
          <dgm:bulletEnabled val="1"/>
        </dgm:presLayoutVars>
      </dgm:prSet>
      <dgm:spPr/>
    </dgm:pt>
    <dgm:pt modelId="{B649CEF3-6C69-114B-AB34-C9E469B8B61C}" type="pres">
      <dgm:prSet presAssocID="{76C51A5F-21A8-4968-913A-4EB576138442}" presName="ThreeNodes_2" presStyleLbl="node1" presStyleIdx="1" presStyleCnt="3">
        <dgm:presLayoutVars>
          <dgm:bulletEnabled val="1"/>
        </dgm:presLayoutVars>
      </dgm:prSet>
      <dgm:spPr/>
    </dgm:pt>
    <dgm:pt modelId="{E20DC551-22CA-BB42-A4AD-98584F211B1C}" type="pres">
      <dgm:prSet presAssocID="{76C51A5F-21A8-4968-913A-4EB576138442}" presName="ThreeNodes_3" presStyleLbl="node1" presStyleIdx="2" presStyleCnt="3">
        <dgm:presLayoutVars>
          <dgm:bulletEnabled val="1"/>
        </dgm:presLayoutVars>
      </dgm:prSet>
      <dgm:spPr/>
    </dgm:pt>
    <dgm:pt modelId="{E5A124B9-A3EE-C943-964C-B28EE2877ED8}" type="pres">
      <dgm:prSet presAssocID="{76C51A5F-21A8-4968-913A-4EB576138442}" presName="ThreeConn_1-2" presStyleLbl="fgAccFollowNode1" presStyleIdx="0" presStyleCnt="2">
        <dgm:presLayoutVars>
          <dgm:bulletEnabled val="1"/>
        </dgm:presLayoutVars>
      </dgm:prSet>
      <dgm:spPr/>
    </dgm:pt>
    <dgm:pt modelId="{28846E88-0E2A-7741-A628-718ADECFE379}" type="pres">
      <dgm:prSet presAssocID="{76C51A5F-21A8-4968-913A-4EB576138442}" presName="ThreeConn_2-3" presStyleLbl="fgAccFollowNode1" presStyleIdx="1" presStyleCnt="2">
        <dgm:presLayoutVars>
          <dgm:bulletEnabled val="1"/>
        </dgm:presLayoutVars>
      </dgm:prSet>
      <dgm:spPr/>
    </dgm:pt>
    <dgm:pt modelId="{699B2349-17B2-5E4A-847C-13769BFDE42C}" type="pres">
      <dgm:prSet presAssocID="{76C51A5F-21A8-4968-913A-4EB576138442}" presName="ThreeNodes_1_text" presStyleLbl="node1" presStyleIdx="2" presStyleCnt="3">
        <dgm:presLayoutVars>
          <dgm:bulletEnabled val="1"/>
        </dgm:presLayoutVars>
      </dgm:prSet>
      <dgm:spPr/>
    </dgm:pt>
    <dgm:pt modelId="{71229985-DC1A-5742-A0C1-ACD79B6BF185}" type="pres">
      <dgm:prSet presAssocID="{76C51A5F-21A8-4968-913A-4EB576138442}" presName="ThreeNodes_2_text" presStyleLbl="node1" presStyleIdx="2" presStyleCnt="3">
        <dgm:presLayoutVars>
          <dgm:bulletEnabled val="1"/>
        </dgm:presLayoutVars>
      </dgm:prSet>
      <dgm:spPr/>
    </dgm:pt>
    <dgm:pt modelId="{980B3142-99B1-D641-8E90-87FC74BF25A3}" type="pres">
      <dgm:prSet presAssocID="{76C51A5F-21A8-4968-913A-4EB576138442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F62B2611-A96F-4905-BA87-3A67A5C9524F}" srcId="{76C51A5F-21A8-4968-913A-4EB576138442}" destId="{12664231-6132-46E9-BDA8-BC86237D97C0}" srcOrd="1" destOrd="0" parTransId="{A608A1E1-5FD9-4EED-958C-AFC32D357F25}" sibTransId="{9A782D4B-306D-4019-BCA3-19567539B74B}"/>
    <dgm:cxn modelId="{2322CF1B-FECD-D045-A294-4094B5C43178}" type="presOf" srcId="{C3197B88-DF5F-4423-B571-32020350033D}" destId="{E5A124B9-A3EE-C943-964C-B28EE2877ED8}" srcOrd="0" destOrd="0" presId="urn:microsoft.com/office/officeart/2005/8/layout/vProcess5"/>
    <dgm:cxn modelId="{98A9B53A-9EE4-944E-B777-ABB3BBFC31CD}" type="presOf" srcId="{12664231-6132-46E9-BDA8-BC86237D97C0}" destId="{71229985-DC1A-5742-A0C1-ACD79B6BF185}" srcOrd="1" destOrd="0" presId="urn:microsoft.com/office/officeart/2005/8/layout/vProcess5"/>
    <dgm:cxn modelId="{71232944-5844-9F40-948E-64BDD4120C62}" type="presOf" srcId="{12664231-6132-46E9-BDA8-BC86237D97C0}" destId="{B649CEF3-6C69-114B-AB34-C9E469B8B61C}" srcOrd="0" destOrd="0" presId="urn:microsoft.com/office/officeart/2005/8/layout/vProcess5"/>
    <dgm:cxn modelId="{5D166172-7358-D146-A7BE-C2AA001EEA17}" type="presOf" srcId="{76C51A5F-21A8-4968-913A-4EB576138442}" destId="{1613382D-A502-0A41-8D43-B1D6D02356F2}" srcOrd="0" destOrd="0" presId="urn:microsoft.com/office/officeart/2005/8/layout/vProcess5"/>
    <dgm:cxn modelId="{ED73CB78-4A86-AB49-9EF1-FD69CFC1B584}" type="presOf" srcId="{102499E9-94C5-47B7-A9B7-100D65CB7B8F}" destId="{980B3142-99B1-D641-8E90-87FC74BF25A3}" srcOrd="1" destOrd="0" presId="urn:microsoft.com/office/officeart/2005/8/layout/vProcess5"/>
    <dgm:cxn modelId="{02833EAA-CE79-C54C-8B2C-D3531A45C318}" type="presOf" srcId="{102499E9-94C5-47B7-A9B7-100D65CB7B8F}" destId="{E20DC551-22CA-BB42-A4AD-98584F211B1C}" srcOrd="0" destOrd="0" presId="urn:microsoft.com/office/officeart/2005/8/layout/vProcess5"/>
    <dgm:cxn modelId="{70C6FFCE-2D3D-5948-8DA3-CDB5867606B3}" type="presOf" srcId="{278C300A-83C0-48B2-92DD-C05988C9FF65}" destId="{699B2349-17B2-5E4A-847C-13769BFDE42C}" srcOrd="1" destOrd="0" presId="urn:microsoft.com/office/officeart/2005/8/layout/vProcess5"/>
    <dgm:cxn modelId="{033682DE-A9C5-5A46-B1AB-7F4DC21776F9}" type="presOf" srcId="{278C300A-83C0-48B2-92DD-C05988C9FF65}" destId="{7F7BC2C8-C7B5-CD4D-B829-961883D8B8F6}" srcOrd="0" destOrd="0" presId="urn:microsoft.com/office/officeart/2005/8/layout/vProcess5"/>
    <dgm:cxn modelId="{072485DF-FF08-491C-898E-B404C847E58D}" srcId="{76C51A5F-21A8-4968-913A-4EB576138442}" destId="{278C300A-83C0-48B2-92DD-C05988C9FF65}" srcOrd="0" destOrd="0" parTransId="{8F5C32C0-0283-4AAE-8B2C-7341B9FCBD32}" sibTransId="{C3197B88-DF5F-4423-B571-32020350033D}"/>
    <dgm:cxn modelId="{258EA3ED-C9DB-475C-AC6B-E66B41D74DC0}" srcId="{76C51A5F-21A8-4968-913A-4EB576138442}" destId="{102499E9-94C5-47B7-A9B7-100D65CB7B8F}" srcOrd="2" destOrd="0" parTransId="{160D5A34-6E93-4B54-AEA6-EFFD421EF5EE}" sibTransId="{02FB5571-270B-4C54-B3AF-690D0F72976E}"/>
    <dgm:cxn modelId="{9D4EAAEE-EBE6-E94E-B97C-EE8D37098F70}" type="presOf" srcId="{9A782D4B-306D-4019-BCA3-19567539B74B}" destId="{28846E88-0E2A-7741-A628-718ADECFE379}" srcOrd="0" destOrd="0" presId="urn:microsoft.com/office/officeart/2005/8/layout/vProcess5"/>
    <dgm:cxn modelId="{6A008035-B472-1F48-90D3-FBCC51E5283C}" type="presParOf" srcId="{1613382D-A502-0A41-8D43-B1D6D02356F2}" destId="{9B26A48C-3551-EB48-A031-142EB15F8D8D}" srcOrd="0" destOrd="0" presId="urn:microsoft.com/office/officeart/2005/8/layout/vProcess5"/>
    <dgm:cxn modelId="{8B8C48DD-9F60-1F4A-AE0E-0291EBFEE0F1}" type="presParOf" srcId="{1613382D-A502-0A41-8D43-B1D6D02356F2}" destId="{7F7BC2C8-C7B5-CD4D-B829-961883D8B8F6}" srcOrd="1" destOrd="0" presId="urn:microsoft.com/office/officeart/2005/8/layout/vProcess5"/>
    <dgm:cxn modelId="{3FE1DCE3-3117-884F-ABA5-F110804328E3}" type="presParOf" srcId="{1613382D-A502-0A41-8D43-B1D6D02356F2}" destId="{B649CEF3-6C69-114B-AB34-C9E469B8B61C}" srcOrd="2" destOrd="0" presId="urn:microsoft.com/office/officeart/2005/8/layout/vProcess5"/>
    <dgm:cxn modelId="{BED6363A-46ED-D148-AF04-23F3076D5379}" type="presParOf" srcId="{1613382D-A502-0A41-8D43-B1D6D02356F2}" destId="{E20DC551-22CA-BB42-A4AD-98584F211B1C}" srcOrd="3" destOrd="0" presId="urn:microsoft.com/office/officeart/2005/8/layout/vProcess5"/>
    <dgm:cxn modelId="{4582E0BD-5AFD-6D40-965A-454E28AB2F1B}" type="presParOf" srcId="{1613382D-A502-0A41-8D43-B1D6D02356F2}" destId="{E5A124B9-A3EE-C943-964C-B28EE2877ED8}" srcOrd="4" destOrd="0" presId="urn:microsoft.com/office/officeart/2005/8/layout/vProcess5"/>
    <dgm:cxn modelId="{E308CF85-9795-E743-9E8D-8CA3426F8D80}" type="presParOf" srcId="{1613382D-A502-0A41-8D43-B1D6D02356F2}" destId="{28846E88-0E2A-7741-A628-718ADECFE379}" srcOrd="5" destOrd="0" presId="urn:microsoft.com/office/officeart/2005/8/layout/vProcess5"/>
    <dgm:cxn modelId="{4928DC3C-3E97-F64A-90F2-A25B6838E3C6}" type="presParOf" srcId="{1613382D-A502-0A41-8D43-B1D6D02356F2}" destId="{699B2349-17B2-5E4A-847C-13769BFDE42C}" srcOrd="6" destOrd="0" presId="urn:microsoft.com/office/officeart/2005/8/layout/vProcess5"/>
    <dgm:cxn modelId="{85C4B3F6-A51C-FC42-AA9E-3CB0CAF07577}" type="presParOf" srcId="{1613382D-A502-0A41-8D43-B1D6D02356F2}" destId="{71229985-DC1A-5742-A0C1-ACD79B6BF185}" srcOrd="7" destOrd="0" presId="urn:microsoft.com/office/officeart/2005/8/layout/vProcess5"/>
    <dgm:cxn modelId="{5B857471-5264-254B-B669-F0D3653CB50A}" type="presParOf" srcId="{1613382D-A502-0A41-8D43-B1D6D02356F2}" destId="{980B3142-99B1-D641-8E90-87FC74BF25A3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B0AD44-5AC0-48D0-9F28-8CBB2162B3F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C9A1DA0-F472-434C-9820-68C5D79B1560}">
      <dgm:prSet/>
      <dgm:spPr/>
      <dgm:t>
        <a:bodyPr/>
        <a:lstStyle/>
        <a:p>
          <a:r>
            <a:rPr lang="en-US"/>
            <a:t>In the Logistic Regression output, we find all our explanatory variables are highly significant. </a:t>
          </a:r>
        </a:p>
      </dgm:t>
    </dgm:pt>
    <dgm:pt modelId="{D604833B-F5BC-4373-A476-4E45792F4DFD}" type="parTrans" cxnId="{C1730D0C-5BCD-415E-BCAD-DB9FE254E09C}">
      <dgm:prSet/>
      <dgm:spPr/>
      <dgm:t>
        <a:bodyPr/>
        <a:lstStyle/>
        <a:p>
          <a:endParaRPr lang="en-US"/>
        </a:p>
      </dgm:t>
    </dgm:pt>
    <dgm:pt modelId="{661D2EE8-BA13-4608-8193-0A57BF24E0B1}" type="sibTrans" cxnId="{C1730D0C-5BCD-415E-BCAD-DB9FE254E09C}">
      <dgm:prSet/>
      <dgm:spPr/>
      <dgm:t>
        <a:bodyPr/>
        <a:lstStyle/>
        <a:p>
          <a:endParaRPr lang="en-US"/>
        </a:p>
      </dgm:t>
    </dgm:pt>
    <dgm:pt modelId="{270EFF85-AC58-49B8-A4D4-580A6650E785}">
      <dgm:prSet/>
      <dgm:spPr/>
      <dgm:t>
        <a:bodyPr/>
        <a:lstStyle/>
        <a:p>
          <a:r>
            <a:rPr lang="en-US"/>
            <a:t>To evaluate the model, </a:t>
          </a:r>
          <a:r>
            <a:rPr lang="en-US" b="0" i="0"/>
            <a:t>I look at the AUC scores for both training and test datasets.</a:t>
          </a:r>
          <a:endParaRPr lang="en-US"/>
        </a:p>
      </dgm:t>
    </dgm:pt>
    <dgm:pt modelId="{A2207901-D7FE-4A47-BA13-116E132B103A}" type="parTrans" cxnId="{47365E43-75F1-4CFF-8D8C-BC79715C9306}">
      <dgm:prSet/>
      <dgm:spPr/>
      <dgm:t>
        <a:bodyPr/>
        <a:lstStyle/>
        <a:p>
          <a:endParaRPr lang="en-US"/>
        </a:p>
      </dgm:t>
    </dgm:pt>
    <dgm:pt modelId="{28E61E6D-28CB-433F-BAD3-089ADCAF8250}" type="sibTrans" cxnId="{47365E43-75F1-4CFF-8D8C-BC79715C9306}">
      <dgm:prSet/>
      <dgm:spPr/>
      <dgm:t>
        <a:bodyPr/>
        <a:lstStyle/>
        <a:p>
          <a:endParaRPr lang="en-US"/>
        </a:p>
      </dgm:t>
    </dgm:pt>
    <dgm:pt modelId="{2F8F82CA-F170-4871-B6B9-02613685F54A}">
      <dgm:prSet/>
      <dgm:spPr/>
      <dgm:t>
        <a:bodyPr/>
        <a:lstStyle/>
        <a:p>
          <a:r>
            <a:rPr lang="en-US"/>
            <a:t>The AUC score for Logistic Regression model is 0.83 approx. for both training and test data sets.</a:t>
          </a:r>
        </a:p>
      </dgm:t>
    </dgm:pt>
    <dgm:pt modelId="{E83EDAB8-0284-4571-AA1F-8A3A41B4907A}" type="parTrans" cxnId="{AD567757-4812-4B4C-A574-1E9BBAE719DF}">
      <dgm:prSet/>
      <dgm:spPr/>
      <dgm:t>
        <a:bodyPr/>
        <a:lstStyle/>
        <a:p>
          <a:endParaRPr lang="en-US"/>
        </a:p>
      </dgm:t>
    </dgm:pt>
    <dgm:pt modelId="{17C3FF60-66AE-484B-9B8F-41791C8F8A1E}" type="sibTrans" cxnId="{AD567757-4812-4B4C-A574-1E9BBAE719DF}">
      <dgm:prSet/>
      <dgm:spPr/>
      <dgm:t>
        <a:bodyPr/>
        <a:lstStyle/>
        <a:p>
          <a:endParaRPr lang="en-US"/>
        </a:p>
      </dgm:t>
    </dgm:pt>
    <dgm:pt modelId="{DC2C1244-FCD2-4B87-9A28-79043E006EE0}">
      <dgm:prSet/>
      <dgm:spPr/>
      <dgm:t>
        <a:bodyPr/>
        <a:lstStyle/>
        <a:p>
          <a:r>
            <a:rPr lang="en-US"/>
            <a:t>To achieve a better AUC score, I decided to refit the model using Gradient Boost Classifier and check the model performance again.</a:t>
          </a:r>
        </a:p>
      </dgm:t>
    </dgm:pt>
    <dgm:pt modelId="{D9C7DE3B-68C0-4933-9C4E-FEF3FE3057C7}" type="parTrans" cxnId="{635AAEF9-E993-4812-A2F7-9D4C0CE20803}">
      <dgm:prSet/>
      <dgm:spPr/>
      <dgm:t>
        <a:bodyPr/>
        <a:lstStyle/>
        <a:p>
          <a:endParaRPr lang="en-US"/>
        </a:p>
      </dgm:t>
    </dgm:pt>
    <dgm:pt modelId="{8A2660CC-86AB-4F0D-91FC-711E978AFE36}" type="sibTrans" cxnId="{635AAEF9-E993-4812-A2F7-9D4C0CE20803}">
      <dgm:prSet/>
      <dgm:spPr/>
      <dgm:t>
        <a:bodyPr/>
        <a:lstStyle/>
        <a:p>
          <a:endParaRPr lang="en-US"/>
        </a:p>
      </dgm:t>
    </dgm:pt>
    <dgm:pt modelId="{CDF572E9-5B98-C84F-B6AA-38961D3F03CD}" type="pres">
      <dgm:prSet presAssocID="{E9B0AD44-5AC0-48D0-9F28-8CBB2162B3F9}" presName="linear" presStyleCnt="0">
        <dgm:presLayoutVars>
          <dgm:animLvl val="lvl"/>
          <dgm:resizeHandles val="exact"/>
        </dgm:presLayoutVars>
      </dgm:prSet>
      <dgm:spPr/>
    </dgm:pt>
    <dgm:pt modelId="{1370797C-CA9C-AA4D-BC68-15D4F77B1337}" type="pres">
      <dgm:prSet presAssocID="{9C9A1DA0-F472-434C-9820-68C5D79B156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838C891-424C-484A-AD2B-972CFC9A701C}" type="pres">
      <dgm:prSet presAssocID="{661D2EE8-BA13-4608-8193-0A57BF24E0B1}" presName="spacer" presStyleCnt="0"/>
      <dgm:spPr/>
    </dgm:pt>
    <dgm:pt modelId="{6656EA70-47E5-5341-8B29-38FB73AA5D89}" type="pres">
      <dgm:prSet presAssocID="{270EFF85-AC58-49B8-A4D4-580A6650E78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CB19CA1-D03D-934D-9E56-8E8841238FC3}" type="pres">
      <dgm:prSet presAssocID="{28E61E6D-28CB-433F-BAD3-089ADCAF8250}" presName="spacer" presStyleCnt="0"/>
      <dgm:spPr/>
    </dgm:pt>
    <dgm:pt modelId="{561C6A76-E81C-4B40-9A07-EFBD7DF88D5C}" type="pres">
      <dgm:prSet presAssocID="{2F8F82CA-F170-4871-B6B9-02613685F54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F0D77FE-EBD3-6548-BBF6-04BDA45840FB}" type="pres">
      <dgm:prSet presAssocID="{17C3FF60-66AE-484B-9B8F-41791C8F8A1E}" presName="spacer" presStyleCnt="0"/>
      <dgm:spPr/>
    </dgm:pt>
    <dgm:pt modelId="{E9FB4753-721E-F141-A182-D00D3F964AE6}" type="pres">
      <dgm:prSet presAssocID="{DC2C1244-FCD2-4B87-9A28-79043E006EE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1730D0C-5BCD-415E-BCAD-DB9FE254E09C}" srcId="{E9B0AD44-5AC0-48D0-9F28-8CBB2162B3F9}" destId="{9C9A1DA0-F472-434C-9820-68C5D79B1560}" srcOrd="0" destOrd="0" parTransId="{D604833B-F5BC-4373-A476-4E45792F4DFD}" sibTransId="{661D2EE8-BA13-4608-8193-0A57BF24E0B1}"/>
    <dgm:cxn modelId="{92AE4C1F-344D-9549-ACA7-F715C4582AE8}" type="presOf" srcId="{270EFF85-AC58-49B8-A4D4-580A6650E785}" destId="{6656EA70-47E5-5341-8B29-38FB73AA5D89}" srcOrd="0" destOrd="0" presId="urn:microsoft.com/office/officeart/2005/8/layout/vList2"/>
    <dgm:cxn modelId="{26FD7D24-D920-0147-8D5A-5E67DBEB8FC0}" type="presOf" srcId="{2F8F82CA-F170-4871-B6B9-02613685F54A}" destId="{561C6A76-E81C-4B40-9A07-EFBD7DF88D5C}" srcOrd="0" destOrd="0" presId="urn:microsoft.com/office/officeart/2005/8/layout/vList2"/>
    <dgm:cxn modelId="{0DB5BF2A-B0B4-D245-A691-EEC4F44EC2F6}" type="presOf" srcId="{9C9A1DA0-F472-434C-9820-68C5D79B1560}" destId="{1370797C-CA9C-AA4D-BC68-15D4F77B1337}" srcOrd="0" destOrd="0" presId="urn:microsoft.com/office/officeart/2005/8/layout/vList2"/>
    <dgm:cxn modelId="{47365E43-75F1-4CFF-8D8C-BC79715C9306}" srcId="{E9B0AD44-5AC0-48D0-9F28-8CBB2162B3F9}" destId="{270EFF85-AC58-49B8-A4D4-580A6650E785}" srcOrd="1" destOrd="0" parTransId="{A2207901-D7FE-4A47-BA13-116E132B103A}" sibTransId="{28E61E6D-28CB-433F-BAD3-089ADCAF8250}"/>
    <dgm:cxn modelId="{AD567757-4812-4B4C-A574-1E9BBAE719DF}" srcId="{E9B0AD44-5AC0-48D0-9F28-8CBB2162B3F9}" destId="{2F8F82CA-F170-4871-B6B9-02613685F54A}" srcOrd="2" destOrd="0" parTransId="{E83EDAB8-0284-4571-AA1F-8A3A41B4907A}" sibTransId="{17C3FF60-66AE-484B-9B8F-41791C8F8A1E}"/>
    <dgm:cxn modelId="{2C14CC9E-0A9A-9944-9FB0-731756CF0EF7}" type="presOf" srcId="{DC2C1244-FCD2-4B87-9A28-79043E006EE0}" destId="{E9FB4753-721E-F141-A182-D00D3F964AE6}" srcOrd="0" destOrd="0" presId="urn:microsoft.com/office/officeart/2005/8/layout/vList2"/>
    <dgm:cxn modelId="{FCD466E6-3004-A94E-9862-C0CC01C31EA1}" type="presOf" srcId="{E9B0AD44-5AC0-48D0-9F28-8CBB2162B3F9}" destId="{CDF572E9-5B98-C84F-B6AA-38961D3F03CD}" srcOrd="0" destOrd="0" presId="urn:microsoft.com/office/officeart/2005/8/layout/vList2"/>
    <dgm:cxn modelId="{635AAEF9-E993-4812-A2F7-9D4C0CE20803}" srcId="{E9B0AD44-5AC0-48D0-9F28-8CBB2162B3F9}" destId="{DC2C1244-FCD2-4B87-9A28-79043E006EE0}" srcOrd="3" destOrd="0" parTransId="{D9C7DE3B-68C0-4933-9C4E-FEF3FE3057C7}" sibTransId="{8A2660CC-86AB-4F0D-91FC-711E978AFE36}"/>
    <dgm:cxn modelId="{C18FCE04-50D4-894C-9C0C-DCB476B1232D}" type="presParOf" srcId="{CDF572E9-5B98-C84F-B6AA-38961D3F03CD}" destId="{1370797C-CA9C-AA4D-BC68-15D4F77B1337}" srcOrd="0" destOrd="0" presId="urn:microsoft.com/office/officeart/2005/8/layout/vList2"/>
    <dgm:cxn modelId="{70F6EC74-CA42-634D-B488-FF744FCC85CF}" type="presParOf" srcId="{CDF572E9-5B98-C84F-B6AA-38961D3F03CD}" destId="{3838C891-424C-484A-AD2B-972CFC9A701C}" srcOrd="1" destOrd="0" presId="urn:microsoft.com/office/officeart/2005/8/layout/vList2"/>
    <dgm:cxn modelId="{D03234FA-0648-764D-B798-F5E430EA0DFD}" type="presParOf" srcId="{CDF572E9-5B98-C84F-B6AA-38961D3F03CD}" destId="{6656EA70-47E5-5341-8B29-38FB73AA5D89}" srcOrd="2" destOrd="0" presId="urn:microsoft.com/office/officeart/2005/8/layout/vList2"/>
    <dgm:cxn modelId="{E89F2926-9905-EE41-B8ED-52F3871A4C7B}" type="presParOf" srcId="{CDF572E9-5B98-C84F-B6AA-38961D3F03CD}" destId="{5CB19CA1-D03D-934D-9E56-8E8841238FC3}" srcOrd="3" destOrd="0" presId="urn:microsoft.com/office/officeart/2005/8/layout/vList2"/>
    <dgm:cxn modelId="{7D6463BF-96B1-8645-B3B1-6C1C4422B801}" type="presParOf" srcId="{CDF572E9-5B98-C84F-B6AA-38961D3F03CD}" destId="{561C6A76-E81C-4B40-9A07-EFBD7DF88D5C}" srcOrd="4" destOrd="0" presId="urn:microsoft.com/office/officeart/2005/8/layout/vList2"/>
    <dgm:cxn modelId="{368C15B4-7F39-B143-A071-D840CE877AA5}" type="presParOf" srcId="{CDF572E9-5B98-C84F-B6AA-38961D3F03CD}" destId="{FF0D77FE-EBD3-6548-BBF6-04BDA45840FB}" srcOrd="5" destOrd="0" presId="urn:microsoft.com/office/officeart/2005/8/layout/vList2"/>
    <dgm:cxn modelId="{D6A18561-A47E-8740-A42A-5A68CC1604B7}" type="presParOf" srcId="{CDF572E9-5B98-C84F-B6AA-38961D3F03CD}" destId="{E9FB4753-721E-F141-A182-D00D3F964AE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A5D241-2A8E-4EA9-A32E-42E48E22D032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43A802AD-BA09-4584-BD0D-9D80552EB3E8}">
      <dgm:prSet/>
      <dgm:spPr/>
      <dgm:t>
        <a:bodyPr/>
        <a:lstStyle/>
        <a:p>
          <a:r>
            <a:rPr lang="en-US" b="0" i="0"/>
            <a:t>Looking at the final AUC scores for both Logistic Regression and Gradient Boost Classifier, we conclude that Gradient Boost Classifier is a better model to analyze the given task. </a:t>
          </a:r>
          <a:endParaRPr lang="en-US"/>
        </a:p>
      </dgm:t>
    </dgm:pt>
    <dgm:pt modelId="{3DAB29DE-7FEC-42E8-BF79-A6EABB4A407E}" type="parTrans" cxnId="{690EDD04-8EC0-483F-AAB2-3581747DFFB5}">
      <dgm:prSet/>
      <dgm:spPr/>
      <dgm:t>
        <a:bodyPr/>
        <a:lstStyle/>
        <a:p>
          <a:endParaRPr lang="en-US"/>
        </a:p>
      </dgm:t>
    </dgm:pt>
    <dgm:pt modelId="{821B4558-0C4F-419C-B68B-2A1C32FBE0D9}" type="sibTrans" cxnId="{690EDD04-8EC0-483F-AAB2-3581747DFFB5}">
      <dgm:prSet/>
      <dgm:spPr/>
      <dgm:t>
        <a:bodyPr/>
        <a:lstStyle/>
        <a:p>
          <a:endParaRPr lang="en-US"/>
        </a:p>
      </dgm:t>
    </dgm:pt>
    <dgm:pt modelId="{75460904-A5BB-497B-BCB5-19723631A61F}">
      <dgm:prSet/>
      <dgm:spPr/>
      <dgm:t>
        <a:bodyPr/>
        <a:lstStyle/>
        <a:p>
          <a:r>
            <a:rPr lang="en-US" b="0" i="0"/>
            <a:t>Both AUC score of training and test are approx. 0.88 for Gradient Boost Classifier suggesting there is no form of overfitting in the model.</a:t>
          </a:r>
          <a:endParaRPr lang="en-US"/>
        </a:p>
      </dgm:t>
    </dgm:pt>
    <dgm:pt modelId="{40C78EA5-1EDF-45F0-9E56-B1FFC4F09227}" type="parTrans" cxnId="{9EFC61E4-F9FE-40E8-AFD6-9FD8037A9D87}">
      <dgm:prSet/>
      <dgm:spPr/>
      <dgm:t>
        <a:bodyPr/>
        <a:lstStyle/>
        <a:p>
          <a:endParaRPr lang="en-US"/>
        </a:p>
      </dgm:t>
    </dgm:pt>
    <dgm:pt modelId="{6F38B7D5-8816-4E42-93E6-059537F8DE7D}" type="sibTrans" cxnId="{9EFC61E4-F9FE-40E8-AFD6-9FD8037A9D87}">
      <dgm:prSet/>
      <dgm:spPr/>
      <dgm:t>
        <a:bodyPr/>
        <a:lstStyle/>
        <a:p>
          <a:endParaRPr lang="en-US"/>
        </a:p>
      </dgm:t>
    </dgm:pt>
    <dgm:pt modelId="{D1FC503F-63A0-0E4E-864B-1EB566534FB2}" type="pres">
      <dgm:prSet presAssocID="{3DA5D241-2A8E-4EA9-A32E-42E48E22D03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1B871D0-9F8D-1E48-AEAA-44154BA5CBB5}" type="pres">
      <dgm:prSet presAssocID="{43A802AD-BA09-4584-BD0D-9D80552EB3E8}" presName="hierRoot1" presStyleCnt="0"/>
      <dgm:spPr/>
    </dgm:pt>
    <dgm:pt modelId="{B6FB35C6-4636-3B44-BE4A-1023CAAD062C}" type="pres">
      <dgm:prSet presAssocID="{43A802AD-BA09-4584-BD0D-9D80552EB3E8}" presName="composite" presStyleCnt="0"/>
      <dgm:spPr/>
    </dgm:pt>
    <dgm:pt modelId="{9A12F19C-9D30-3B4E-A0FB-6EDCC5767705}" type="pres">
      <dgm:prSet presAssocID="{43A802AD-BA09-4584-BD0D-9D80552EB3E8}" presName="background" presStyleLbl="node0" presStyleIdx="0" presStyleCnt="2"/>
      <dgm:spPr/>
    </dgm:pt>
    <dgm:pt modelId="{8E9FB4BB-56EE-9E4B-B99C-4EAA181BE575}" type="pres">
      <dgm:prSet presAssocID="{43A802AD-BA09-4584-BD0D-9D80552EB3E8}" presName="text" presStyleLbl="fgAcc0" presStyleIdx="0" presStyleCnt="2">
        <dgm:presLayoutVars>
          <dgm:chPref val="3"/>
        </dgm:presLayoutVars>
      </dgm:prSet>
      <dgm:spPr/>
    </dgm:pt>
    <dgm:pt modelId="{44E0C4C0-EA2C-134F-B299-D8C8C303FD81}" type="pres">
      <dgm:prSet presAssocID="{43A802AD-BA09-4584-BD0D-9D80552EB3E8}" presName="hierChild2" presStyleCnt="0"/>
      <dgm:spPr/>
    </dgm:pt>
    <dgm:pt modelId="{647E47FC-00BD-2F4E-9056-01CE8E8C5DBE}" type="pres">
      <dgm:prSet presAssocID="{75460904-A5BB-497B-BCB5-19723631A61F}" presName="hierRoot1" presStyleCnt="0"/>
      <dgm:spPr/>
    </dgm:pt>
    <dgm:pt modelId="{D0AA72F9-E7CB-6048-ADBF-B74AD3FD77B9}" type="pres">
      <dgm:prSet presAssocID="{75460904-A5BB-497B-BCB5-19723631A61F}" presName="composite" presStyleCnt="0"/>
      <dgm:spPr/>
    </dgm:pt>
    <dgm:pt modelId="{46323E66-A24C-3C42-8D6E-08A18FB521A9}" type="pres">
      <dgm:prSet presAssocID="{75460904-A5BB-497B-BCB5-19723631A61F}" presName="background" presStyleLbl="node0" presStyleIdx="1" presStyleCnt="2"/>
      <dgm:spPr/>
    </dgm:pt>
    <dgm:pt modelId="{D65BE8DE-C0ED-7F42-AA38-9902B4FE8DC1}" type="pres">
      <dgm:prSet presAssocID="{75460904-A5BB-497B-BCB5-19723631A61F}" presName="text" presStyleLbl="fgAcc0" presStyleIdx="1" presStyleCnt="2">
        <dgm:presLayoutVars>
          <dgm:chPref val="3"/>
        </dgm:presLayoutVars>
      </dgm:prSet>
      <dgm:spPr/>
    </dgm:pt>
    <dgm:pt modelId="{9317DBBF-D774-AF48-A5A7-A71F7DBE0ADD}" type="pres">
      <dgm:prSet presAssocID="{75460904-A5BB-497B-BCB5-19723631A61F}" presName="hierChild2" presStyleCnt="0"/>
      <dgm:spPr/>
    </dgm:pt>
  </dgm:ptLst>
  <dgm:cxnLst>
    <dgm:cxn modelId="{EBF78703-0355-384D-8FF1-18B0B7466D01}" type="presOf" srcId="{3DA5D241-2A8E-4EA9-A32E-42E48E22D032}" destId="{D1FC503F-63A0-0E4E-864B-1EB566534FB2}" srcOrd="0" destOrd="0" presId="urn:microsoft.com/office/officeart/2005/8/layout/hierarchy1"/>
    <dgm:cxn modelId="{690EDD04-8EC0-483F-AAB2-3581747DFFB5}" srcId="{3DA5D241-2A8E-4EA9-A32E-42E48E22D032}" destId="{43A802AD-BA09-4584-BD0D-9D80552EB3E8}" srcOrd="0" destOrd="0" parTransId="{3DAB29DE-7FEC-42E8-BF79-A6EABB4A407E}" sibTransId="{821B4558-0C4F-419C-B68B-2A1C32FBE0D9}"/>
    <dgm:cxn modelId="{55709796-3E4C-B043-BD30-FDD18E1CF173}" type="presOf" srcId="{75460904-A5BB-497B-BCB5-19723631A61F}" destId="{D65BE8DE-C0ED-7F42-AA38-9902B4FE8DC1}" srcOrd="0" destOrd="0" presId="urn:microsoft.com/office/officeart/2005/8/layout/hierarchy1"/>
    <dgm:cxn modelId="{1D433CBB-DE15-0740-9868-4CA29831550D}" type="presOf" srcId="{43A802AD-BA09-4584-BD0D-9D80552EB3E8}" destId="{8E9FB4BB-56EE-9E4B-B99C-4EAA181BE575}" srcOrd="0" destOrd="0" presId="urn:microsoft.com/office/officeart/2005/8/layout/hierarchy1"/>
    <dgm:cxn modelId="{9EFC61E4-F9FE-40E8-AFD6-9FD8037A9D87}" srcId="{3DA5D241-2A8E-4EA9-A32E-42E48E22D032}" destId="{75460904-A5BB-497B-BCB5-19723631A61F}" srcOrd="1" destOrd="0" parTransId="{40C78EA5-1EDF-45F0-9E56-B1FFC4F09227}" sibTransId="{6F38B7D5-8816-4E42-93E6-059537F8DE7D}"/>
    <dgm:cxn modelId="{64700F64-66FE-6B49-882F-645843C2E8E6}" type="presParOf" srcId="{D1FC503F-63A0-0E4E-864B-1EB566534FB2}" destId="{B1B871D0-9F8D-1E48-AEAA-44154BA5CBB5}" srcOrd="0" destOrd="0" presId="urn:microsoft.com/office/officeart/2005/8/layout/hierarchy1"/>
    <dgm:cxn modelId="{CB49AE00-1ABD-FC44-B8D9-822854C2C240}" type="presParOf" srcId="{B1B871D0-9F8D-1E48-AEAA-44154BA5CBB5}" destId="{B6FB35C6-4636-3B44-BE4A-1023CAAD062C}" srcOrd="0" destOrd="0" presId="urn:microsoft.com/office/officeart/2005/8/layout/hierarchy1"/>
    <dgm:cxn modelId="{1E6CA3D8-894B-A743-8FB7-3DF046DF9573}" type="presParOf" srcId="{B6FB35C6-4636-3B44-BE4A-1023CAAD062C}" destId="{9A12F19C-9D30-3B4E-A0FB-6EDCC5767705}" srcOrd="0" destOrd="0" presId="urn:microsoft.com/office/officeart/2005/8/layout/hierarchy1"/>
    <dgm:cxn modelId="{CAFEFB23-9DC1-3645-A6E3-66F99054A42C}" type="presParOf" srcId="{B6FB35C6-4636-3B44-BE4A-1023CAAD062C}" destId="{8E9FB4BB-56EE-9E4B-B99C-4EAA181BE575}" srcOrd="1" destOrd="0" presId="urn:microsoft.com/office/officeart/2005/8/layout/hierarchy1"/>
    <dgm:cxn modelId="{B1987C98-3EDC-A147-BC52-0D15C3849A34}" type="presParOf" srcId="{B1B871D0-9F8D-1E48-AEAA-44154BA5CBB5}" destId="{44E0C4C0-EA2C-134F-B299-D8C8C303FD81}" srcOrd="1" destOrd="0" presId="urn:microsoft.com/office/officeart/2005/8/layout/hierarchy1"/>
    <dgm:cxn modelId="{B937102D-241B-A549-B6DD-629D7333B2D4}" type="presParOf" srcId="{D1FC503F-63A0-0E4E-864B-1EB566534FB2}" destId="{647E47FC-00BD-2F4E-9056-01CE8E8C5DBE}" srcOrd="1" destOrd="0" presId="urn:microsoft.com/office/officeart/2005/8/layout/hierarchy1"/>
    <dgm:cxn modelId="{63981C6F-D294-5843-82C9-1782DB093684}" type="presParOf" srcId="{647E47FC-00BD-2F4E-9056-01CE8E8C5DBE}" destId="{D0AA72F9-E7CB-6048-ADBF-B74AD3FD77B9}" srcOrd="0" destOrd="0" presId="urn:microsoft.com/office/officeart/2005/8/layout/hierarchy1"/>
    <dgm:cxn modelId="{5A346E77-C09D-CC48-A3B6-20E326308EE2}" type="presParOf" srcId="{D0AA72F9-E7CB-6048-ADBF-B74AD3FD77B9}" destId="{46323E66-A24C-3C42-8D6E-08A18FB521A9}" srcOrd="0" destOrd="0" presId="urn:microsoft.com/office/officeart/2005/8/layout/hierarchy1"/>
    <dgm:cxn modelId="{934F7562-ED49-5E47-BD90-6E7EE60444C1}" type="presParOf" srcId="{D0AA72F9-E7CB-6048-ADBF-B74AD3FD77B9}" destId="{D65BE8DE-C0ED-7F42-AA38-9902B4FE8DC1}" srcOrd="1" destOrd="0" presId="urn:microsoft.com/office/officeart/2005/8/layout/hierarchy1"/>
    <dgm:cxn modelId="{C5CABC2B-7219-8846-B2F8-BCA8A019BE56}" type="presParOf" srcId="{647E47FC-00BD-2F4E-9056-01CE8E8C5DBE}" destId="{9317DBBF-D774-AF48-A5A7-A71F7DBE0AD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F7AA81-F510-3F46-A934-4EDE562B239C}">
      <dsp:nvSpPr>
        <dsp:cNvPr id="0" name=""/>
        <dsp:cNvSpPr/>
      </dsp:nvSpPr>
      <dsp:spPr>
        <a:xfrm>
          <a:off x="0" y="246752"/>
          <a:ext cx="10515600" cy="7547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In the data wrangling section, I have cleaned and prepared the data. </a:t>
          </a:r>
          <a:endParaRPr lang="en-US" sz="1900" kern="1200"/>
        </a:p>
      </dsp:txBody>
      <dsp:txXfrm>
        <a:off x="36845" y="283597"/>
        <a:ext cx="10441910" cy="681087"/>
      </dsp:txXfrm>
    </dsp:sp>
    <dsp:sp modelId="{A2E0D4D5-3532-6240-B7A7-0B562656AE24}">
      <dsp:nvSpPr>
        <dsp:cNvPr id="0" name=""/>
        <dsp:cNvSpPr/>
      </dsp:nvSpPr>
      <dsp:spPr>
        <a:xfrm>
          <a:off x="0" y="1056250"/>
          <a:ext cx="10515600" cy="7547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Data Cleaning involved the process of dealing with missing values, looking for outliers in the data, checking class imbalance and labelling the accordingly. </a:t>
          </a:r>
          <a:endParaRPr lang="en-US" sz="1900" kern="1200"/>
        </a:p>
      </dsp:txBody>
      <dsp:txXfrm>
        <a:off x="36845" y="1093095"/>
        <a:ext cx="10441910" cy="681087"/>
      </dsp:txXfrm>
    </dsp:sp>
    <dsp:sp modelId="{E3A35197-9860-874F-8195-CED47C185A28}">
      <dsp:nvSpPr>
        <dsp:cNvPr id="0" name=""/>
        <dsp:cNvSpPr/>
      </dsp:nvSpPr>
      <dsp:spPr>
        <a:xfrm>
          <a:off x="0" y="1865748"/>
          <a:ext cx="10515600" cy="7547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Since, only one attribute contained 3% missing values , those missing records were dropped from the dataset. </a:t>
          </a:r>
          <a:endParaRPr lang="en-US" sz="1900" kern="1200"/>
        </a:p>
      </dsp:txBody>
      <dsp:txXfrm>
        <a:off x="36845" y="1902593"/>
        <a:ext cx="10441910" cy="681087"/>
      </dsp:txXfrm>
    </dsp:sp>
    <dsp:sp modelId="{A1CD688D-126C-0640-A407-798C8F324A81}">
      <dsp:nvSpPr>
        <dsp:cNvPr id="0" name=""/>
        <dsp:cNvSpPr/>
      </dsp:nvSpPr>
      <dsp:spPr>
        <a:xfrm>
          <a:off x="0" y="2675246"/>
          <a:ext cx="10515600" cy="7547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The outliers in the variables 'Arrival Delay in Minutes', 'Departure Delay in Minutes' and 'Flight Distance' contains important information about the airlines. Hence, I didn't drop these outliers from the data. </a:t>
          </a:r>
          <a:endParaRPr lang="en-US" sz="1900" kern="1200"/>
        </a:p>
      </dsp:txBody>
      <dsp:txXfrm>
        <a:off x="36845" y="2712091"/>
        <a:ext cx="10441910" cy="681087"/>
      </dsp:txXfrm>
    </dsp:sp>
    <dsp:sp modelId="{E8F7549E-C229-904A-8D18-E590C2520BC2}">
      <dsp:nvSpPr>
        <dsp:cNvPr id="0" name=""/>
        <dsp:cNvSpPr/>
      </dsp:nvSpPr>
      <dsp:spPr>
        <a:xfrm>
          <a:off x="0" y="3484744"/>
          <a:ext cx="10515600" cy="75477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In addition, while checking for any class imbalance, I found that the data is almost class balanced.</a:t>
          </a:r>
          <a:endParaRPr lang="en-US" sz="1900" kern="1200"/>
        </a:p>
      </dsp:txBody>
      <dsp:txXfrm>
        <a:off x="36845" y="3521589"/>
        <a:ext cx="10441910" cy="6810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7BC2C8-C7B5-CD4D-B829-961883D8B8F6}">
      <dsp:nvSpPr>
        <dsp:cNvPr id="0" name=""/>
        <dsp:cNvSpPr/>
      </dsp:nvSpPr>
      <dsp:spPr>
        <a:xfrm>
          <a:off x="0" y="0"/>
          <a:ext cx="5857509" cy="13181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In the modelling section, to predict whether a future customer would be satisfied with the Airlines service, I fit a Logistic Regression model and a Gradient Boost Classifier to check which is a better algorithm to perform the task. </a:t>
          </a:r>
          <a:endParaRPr lang="en-US" sz="1500" kern="1200"/>
        </a:p>
      </dsp:txBody>
      <dsp:txXfrm>
        <a:off x="38609" y="38609"/>
        <a:ext cx="4435074" cy="1240976"/>
      </dsp:txXfrm>
    </dsp:sp>
    <dsp:sp modelId="{B649CEF3-6C69-114B-AB34-C9E469B8B61C}">
      <dsp:nvSpPr>
        <dsp:cNvPr id="0" name=""/>
        <dsp:cNvSpPr/>
      </dsp:nvSpPr>
      <dsp:spPr>
        <a:xfrm>
          <a:off x="516839" y="1537893"/>
          <a:ext cx="5857509" cy="13181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To evaluate a better model, </a:t>
          </a:r>
          <a:r>
            <a:rPr lang="en-US" sz="1500" b="0" i="0" kern="1200"/>
            <a:t>I look at the AUC scores for both training and test datasets for both the algorithms to understand which algorithm gives us a better performance. </a:t>
          </a:r>
          <a:endParaRPr lang="en-US" sz="1500" kern="1200"/>
        </a:p>
      </dsp:txBody>
      <dsp:txXfrm>
        <a:off x="555448" y="1576502"/>
        <a:ext cx="4406626" cy="1240976"/>
      </dsp:txXfrm>
    </dsp:sp>
    <dsp:sp modelId="{E20DC551-22CA-BB42-A4AD-98584F211B1C}">
      <dsp:nvSpPr>
        <dsp:cNvPr id="0" name=""/>
        <dsp:cNvSpPr/>
      </dsp:nvSpPr>
      <dsp:spPr>
        <a:xfrm>
          <a:off x="1033678" y="3075787"/>
          <a:ext cx="5857509" cy="13181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/>
            <a:t>I also look at VIF (Variance Influence Factor) to look for multicollinear variables. Any explanatory variable having a VIF&gt;10 is a indication of multicollinearity present in the model. Hence, multicollinearity issues have been taken care of before finalzing the model. </a:t>
          </a:r>
          <a:endParaRPr lang="en-US" sz="1500" kern="1200"/>
        </a:p>
      </dsp:txBody>
      <dsp:txXfrm>
        <a:off x="1072287" y="3114396"/>
        <a:ext cx="4406626" cy="1240976"/>
      </dsp:txXfrm>
    </dsp:sp>
    <dsp:sp modelId="{E5A124B9-A3EE-C943-964C-B28EE2877ED8}">
      <dsp:nvSpPr>
        <dsp:cNvPr id="0" name=""/>
        <dsp:cNvSpPr/>
      </dsp:nvSpPr>
      <dsp:spPr>
        <a:xfrm>
          <a:off x="5000683" y="999630"/>
          <a:ext cx="856826" cy="85682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193469" y="999630"/>
        <a:ext cx="471254" cy="644762"/>
      </dsp:txXfrm>
    </dsp:sp>
    <dsp:sp modelId="{28846E88-0E2A-7741-A628-718ADECFE379}">
      <dsp:nvSpPr>
        <dsp:cNvPr id="0" name=""/>
        <dsp:cNvSpPr/>
      </dsp:nvSpPr>
      <dsp:spPr>
        <a:xfrm>
          <a:off x="5517522" y="2528736"/>
          <a:ext cx="856826" cy="85682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710308" y="2528736"/>
        <a:ext cx="471254" cy="6447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70797C-CA9C-AA4D-BC68-15D4F77B1337}">
      <dsp:nvSpPr>
        <dsp:cNvPr id="0" name=""/>
        <dsp:cNvSpPr/>
      </dsp:nvSpPr>
      <dsp:spPr>
        <a:xfrm>
          <a:off x="0" y="78669"/>
          <a:ext cx="10515600" cy="9945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the Logistic Regression output, we find all our explanatory variables are highly significant. </a:t>
          </a:r>
        </a:p>
      </dsp:txBody>
      <dsp:txXfrm>
        <a:off x="48547" y="127216"/>
        <a:ext cx="10418506" cy="897406"/>
      </dsp:txXfrm>
    </dsp:sp>
    <dsp:sp modelId="{6656EA70-47E5-5341-8B29-38FB73AA5D89}">
      <dsp:nvSpPr>
        <dsp:cNvPr id="0" name=""/>
        <dsp:cNvSpPr/>
      </dsp:nvSpPr>
      <dsp:spPr>
        <a:xfrm>
          <a:off x="0" y="1145169"/>
          <a:ext cx="10515600" cy="9945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To evaluate the model, </a:t>
          </a:r>
          <a:r>
            <a:rPr lang="en-US" sz="2500" b="0" i="0" kern="1200"/>
            <a:t>I look at the AUC scores for both training and test datasets.</a:t>
          </a:r>
          <a:endParaRPr lang="en-US" sz="2500" kern="1200"/>
        </a:p>
      </dsp:txBody>
      <dsp:txXfrm>
        <a:off x="48547" y="1193716"/>
        <a:ext cx="10418506" cy="897406"/>
      </dsp:txXfrm>
    </dsp:sp>
    <dsp:sp modelId="{561C6A76-E81C-4B40-9A07-EFBD7DF88D5C}">
      <dsp:nvSpPr>
        <dsp:cNvPr id="0" name=""/>
        <dsp:cNvSpPr/>
      </dsp:nvSpPr>
      <dsp:spPr>
        <a:xfrm>
          <a:off x="0" y="2211669"/>
          <a:ext cx="10515600" cy="9945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 AUC score for Logistic Regression model is 0.83 approx. for both training and test data sets.</a:t>
          </a:r>
        </a:p>
      </dsp:txBody>
      <dsp:txXfrm>
        <a:off x="48547" y="2260216"/>
        <a:ext cx="10418506" cy="897406"/>
      </dsp:txXfrm>
    </dsp:sp>
    <dsp:sp modelId="{E9FB4753-721E-F141-A182-D00D3F964AE6}">
      <dsp:nvSpPr>
        <dsp:cNvPr id="0" name=""/>
        <dsp:cNvSpPr/>
      </dsp:nvSpPr>
      <dsp:spPr>
        <a:xfrm>
          <a:off x="0" y="3278169"/>
          <a:ext cx="10515600" cy="9945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To achieve a better AUC score, I decided to refit the model using Gradient Boost Classifier and check the model performance again.</a:t>
          </a:r>
        </a:p>
      </dsp:txBody>
      <dsp:txXfrm>
        <a:off x="48547" y="3326716"/>
        <a:ext cx="10418506" cy="8974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12F19C-9D30-3B4E-A0FB-6EDCC5767705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9FB4BB-56EE-9E4B-B99C-4EAA181BE575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Looking at the final AUC scores for both Logistic Regression and Gradient Boost Classifier, we conclude that Gradient Boost Classifier is a better model to analyze the given task. </a:t>
          </a:r>
          <a:endParaRPr lang="en-US" sz="2400" kern="1200"/>
        </a:p>
      </dsp:txBody>
      <dsp:txXfrm>
        <a:off x="696297" y="538547"/>
        <a:ext cx="4171627" cy="2590157"/>
      </dsp:txXfrm>
    </dsp:sp>
    <dsp:sp modelId="{46323E66-A24C-3C42-8D6E-08A18FB521A9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BE8DE-C0ED-7F42-AA38-9902B4FE8DC1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Both AUC score of training and test are approx. 0.88 for Gradient Boost Classifier suggesting there is no form of overfitting in the model.</a:t>
          </a:r>
          <a:endParaRPr lang="en-US" sz="2400" kern="1200"/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tiff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3.jpeg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E97A8-8211-AB48-A263-508D8F12B5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E00D8-3805-A542-9178-FBAA55A27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81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79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266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498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726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95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E00D8-3805-A542-9178-FBAA55A272C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09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FB36B-630F-8F47-8D8D-1010EC27E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62C7B6-571E-AA42-A16F-1C7C5870C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564D-D7B2-D844-B47F-C7C0E7412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CC6A9-FF1C-FC4E-B547-F61BE8788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2F77E-8D81-8641-922A-C8BB434C3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72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EFDFB-1934-8C47-8051-35DEA337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F2E0D4-7CA5-5F4E-878A-36F673BDC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6D8BF-AE4A-C444-BB29-8A3DCB79C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B365-4394-5E4E-BB80-73D71DDF9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F843B-46F2-FD48-BE53-8A922F455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9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44E905-F655-6841-A1B2-08CCC930FC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CDAF5F-09E5-1C49-90C6-D28DE1FAB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1636F-2692-5D45-9973-9EF1885D2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97077-7865-5F48-8570-AA8C24D05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50610-AA5E-F440-9524-CB3816DB3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60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3AF85-DDD7-A549-A3A1-C6801AE7B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5E6B6-3C3E-4B48-AC94-79440FD2C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CDF2A-8A26-5147-9A27-AD5CB33D3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76BD3-E313-0E4F-B792-9A693B752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952D7-0FFB-C947-969B-E0A7CDFA2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438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D97D6-28E7-DC48-A338-04B5E13B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49770-D861-E24E-A416-9E648715B2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5838C-20CA-2943-ACC4-7756F9289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FA1EC-F8E4-194B-B9FC-830E388CD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B6FC3-75CC-7D41-A4F9-2C8651A0D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033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8626-7575-934F-9B46-FE61D6C9B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BCC02-5099-C34F-91ED-A439EFF78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F20D7-A0A0-064F-9DE0-F4DF78405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27C032-5B24-7944-906A-6F513BCE5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AD29A-381C-2846-A115-1191D31E3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3B0D0-E12C-2E47-9126-D46F85308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16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2A54F-39CC-AB4A-A4AE-459D56835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66825-953B-3843-B503-7497E36EB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89E7F-1A4C-9642-A6E7-A78EC88F7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F2D1FB-C2E0-6140-9BAD-E85AF60FE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058D9B-6D4C-6E40-B532-003F5E575C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FA7008-E805-5841-9339-2949B9876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52B823-DF76-E74E-A64C-70EAB6FD8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41979-C2C8-8146-BDDD-DAB334F88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9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9C582-189B-F544-ABCE-994C48185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69B9E7-16F0-424D-A3C1-9F382AAE5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7C466-A1F9-1145-9A44-DFE4B831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58E73E-08ED-D648-9529-E51A421A7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DB76DC-3665-FD44-BD9B-634C82438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A1BF2-C257-B443-A0ED-91C6AAE77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CB8C14-35CA-484D-9373-44FDCA6C6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91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F285A-CB92-A042-BA21-D0C7E4B78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AB576-3580-F944-A9BF-E0CDE3A61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77813-E3A6-FF4B-B05F-4F1B2F3D9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565E8-3114-3D46-B6DB-853981A4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43E8B-955E-2641-8D69-64ABC7443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707A9-0E5A-2E42-B9AC-4918E28E7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71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4691-B80F-4047-A767-4CA8FE3D5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FF5D29-28A8-CE4F-A661-6E15926A0E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D2A9D-9E94-FE4A-B4FD-A2CD08B61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81CF1-5E25-A744-827F-8DD383D52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5E73C-A943-7446-A49D-794E7C03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6CE15C-F2F9-CB40-80E6-8F958DBB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331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57EC1B-E931-404C-9E1B-E1313F53E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B513A0-968E-8244-956B-263A5D781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3CD6C-7C16-7E44-83A2-C63FE68A41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4E4F9-4A64-9444-9331-AEE38DAF47A4}" type="datetimeFigureOut">
              <a:rPr lang="en-US" smtClean="0"/>
              <a:t>9/13/22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DC28D-AEEE-5D4F-AE68-1B1E171A6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143EA-A698-5F41-B610-4F7965A10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B981A-FAFC-8648-AC6C-0C563E5652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22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9383F-DA9A-9045-ACA1-FA54BBA461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800" b="1">
                <a:latin typeface="Times New Roman" panose="02020603050405020304" pitchFamily="18" charset="0"/>
                <a:cs typeface="Times New Roman" panose="02020603050405020304" pitchFamily="18" charset="0"/>
              </a:rPr>
              <a:t>Predicting Customer Satisfaction for Airlines</a:t>
            </a:r>
            <a:br>
              <a:rPr lang="en-US" sz="3800" b="1"/>
            </a:br>
            <a:endParaRPr lang="en-US" sz="38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47993-6C41-3646-8D25-D368D76B92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 fontScale="25000" lnSpcReduction="20000"/>
          </a:bodyPr>
          <a:lstStyle/>
          <a:p>
            <a:pPr algn="l"/>
            <a:r>
              <a:rPr lang="en-US" sz="500" b="1">
                <a:latin typeface="Times New Roman" panose="02020603050405020304" pitchFamily="18" charset="0"/>
                <a:cs typeface="Times New Roman" panose="02020603050405020304" pitchFamily="18" charset="0"/>
              </a:rPr>
              <a:t>Amrita Bhattacharya, PhD </a:t>
            </a:r>
          </a:p>
          <a:p>
            <a:pPr algn="l"/>
            <a:endParaRPr lang="en-US" sz="5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5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500">
                <a:latin typeface="Times New Roman" panose="02020603050405020304" pitchFamily="18" charset="0"/>
                <a:cs typeface="Times New Roman" panose="02020603050405020304" pitchFamily="18" charset="0"/>
              </a:rPr>
              <a:t>Data Science Intensive Capstone Project, September 12th 2022 Cohort</a:t>
            </a:r>
          </a:p>
          <a:p>
            <a:pPr algn="l"/>
            <a:endParaRPr lang="en-US" sz="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500">
                <a:latin typeface="Times New Roman" panose="02020603050405020304" pitchFamily="18" charset="0"/>
                <a:cs typeface="Times New Roman" panose="02020603050405020304" pitchFamily="18" charset="0"/>
              </a:rPr>
              <a:t>Thanks to Springboard mentor, Kevin Ding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eroplane taking off against dramatic sky">
            <a:extLst>
              <a:ext uri="{FF2B5EF4-FFF2-40B4-BE49-F238E27FC236}">
                <a16:creationId xmlns:a16="http://schemas.microsoft.com/office/drawing/2014/main" id="{38181D08-3E76-D1A6-B4B4-EEA8BF44F8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2" r="27195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86079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EDFB-E58F-DA41-A616-448A0DED7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595436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82527-6BB9-CC48-AA9F-665A76749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68462"/>
            <a:ext cx="5157787" cy="823912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 better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ease_of_online_booking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service will yield more satisfaction among customers as suggested by the ratings of 4 and 5 for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ease_of_Online_booking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service.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AA03BC-9D5A-4541-AAA3-EBEA3D7F506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57812383"/>
              </p:ext>
            </p:extLst>
          </p:nvPr>
        </p:nvGraphicFramePr>
        <p:xfrm>
          <a:off x="836613" y="2461845"/>
          <a:ext cx="5157788" cy="3669327"/>
        </p:xfrm>
        <a:graphic>
          <a:graphicData uri="http://schemas.openxmlformats.org/drawingml/2006/table">
            <a:tbl>
              <a:tblPr/>
              <a:tblGrid>
                <a:gridCol w="1289447">
                  <a:extLst>
                    <a:ext uri="{9D8B030D-6E8A-4147-A177-3AD203B41FA5}">
                      <a16:colId xmlns:a16="http://schemas.microsoft.com/office/drawing/2014/main" val="3756997917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1924165858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184783244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3966927898"/>
                    </a:ext>
                  </a:extLst>
                </a:gridCol>
              </a:tblGrid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2163154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Ease_of_Online_booking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6950049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3609840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10815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8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2582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F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13397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2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089154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14192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5695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5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19887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825930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14366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7978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1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22344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3857960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11233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28574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39807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585567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7981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26053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34034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E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094835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1814486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CD1A73-C583-544F-8541-5F1C49AA31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58424"/>
            <a:ext cx="5183188" cy="823912"/>
          </a:xfrm>
        </p:spPr>
        <p:txBody>
          <a:bodyPr>
            <a:normAutofit fontScale="62500" lnSpcReduction="20000"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Inflight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wifi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service doesn't hold much importance for satisfaction because we can see that even if inflight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wifi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service has a got a rating of 2, the number of customers satisfied is more than no of customers dissatisfied.</a:t>
            </a:r>
          </a:p>
          <a:p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487E3AD-74ED-3B4F-9206-1F14CC2AFC3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42957403"/>
              </p:ext>
            </p:extLst>
          </p:nvPr>
        </p:nvGraphicFramePr>
        <p:xfrm>
          <a:off x="6172199" y="2461846"/>
          <a:ext cx="5550876" cy="3669327"/>
        </p:xfrm>
        <a:graphic>
          <a:graphicData uri="http://schemas.openxmlformats.org/drawingml/2006/table">
            <a:tbl>
              <a:tblPr/>
              <a:tblGrid>
                <a:gridCol w="1387719">
                  <a:extLst>
                    <a:ext uri="{9D8B030D-6E8A-4147-A177-3AD203B41FA5}">
                      <a16:colId xmlns:a16="http://schemas.microsoft.com/office/drawing/2014/main" val="799897818"/>
                    </a:ext>
                  </a:extLst>
                </a:gridCol>
                <a:gridCol w="1387719">
                  <a:extLst>
                    <a:ext uri="{9D8B030D-6E8A-4147-A177-3AD203B41FA5}">
                      <a16:colId xmlns:a16="http://schemas.microsoft.com/office/drawing/2014/main" val="2359152680"/>
                    </a:ext>
                  </a:extLst>
                </a:gridCol>
                <a:gridCol w="1387719">
                  <a:extLst>
                    <a:ext uri="{9D8B030D-6E8A-4147-A177-3AD203B41FA5}">
                      <a16:colId xmlns:a16="http://schemas.microsoft.com/office/drawing/2014/main" val="3922582533"/>
                    </a:ext>
                  </a:extLst>
                </a:gridCol>
                <a:gridCol w="1387719">
                  <a:extLst>
                    <a:ext uri="{9D8B030D-6E8A-4147-A177-3AD203B41FA5}">
                      <a16:colId xmlns:a16="http://schemas.microsoft.com/office/drawing/2014/main" val="3775623665"/>
                    </a:ext>
                  </a:extLst>
                </a:gridCol>
              </a:tblGrid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283102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Inflight_wifi_service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7209109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8914157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10731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8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3939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8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14670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1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7048320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13415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2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13542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7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26957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4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121026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13496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2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14022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27518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4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4247637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11382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20092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B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31474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514785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9509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B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19229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28738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3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3151881"/>
                  </a:ext>
                </a:extLst>
              </a:tr>
              <a:tr h="407703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5956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221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D395D-C840-6645-858E-1E390129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864FF-7663-3846-87ED-49B461980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Better onboard service will yield better satisfaction among customers as suggested by the ratings of 4 and 5 for onboard service.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BB7AA7-75FB-6F43-8968-183B72A50C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Better leg room service will yield better satisfaction among customers as suggested by the ratings of 4 and 5 for leg room service.</a:t>
            </a:r>
          </a:p>
          <a:p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DE22E8B-3882-7341-8C94-9903B0C68E4A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076852123"/>
              </p:ext>
            </p:extLst>
          </p:nvPr>
        </p:nvGraphicFramePr>
        <p:xfrm>
          <a:off x="6172200" y="2813538"/>
          <a:ext cx="5183188" cy="3679335"/>
        </p:xfrm>
        <a:graphic>
          <a:graphicData uri="http://schemas.openxmlformats.org/drawingml/2006/table">
            <a:tbl>
              <a:tblPr/>
              <a:tblGrid>
                <a:gridCol w="1295797">
                  <a:extLst>
                    <a:ext uri="{9D8B030D-6E8A-4147-A177-3AD203B41FA5}">
                      <a16:colId xmlns:a16="http://schemas.microsoft.com/office/drawing/2014/main" val="3033825871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2579162798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2280991472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1172459531"/>
                    </a:ext>
                  </a:extLst>
                </a:gridCol>
              </a:tblGrid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870603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Leg_room_service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5946040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306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442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530633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7953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3145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11098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4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1093225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13522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E2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8161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1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21683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A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751091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14071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2E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8326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22397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1697038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12930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3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26653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0D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39583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176629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9993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24291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3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34284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DE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264528"/>
                  </a:ext>
                </a:extLst>
              </a:tr>
              <a:tr h="4088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484684"/>
                  </a:ext>
                </a:extLst>
              </a:tr>
            </a:tbl>
          </a:graphicData>
        </a:graphic>
      </p:graphicFrame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61102BC5-ED30-5045-96D9-C3262FF4202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18496625"/>
              </p:ext>
            </p:extLst>
          </p:nvPr>
        </p:nvGraphicFramePr>
        <p:xfrm>
          <a:off x="839788" y="2672862"/>
          <a:ext cx="5157788" cy="3820014"/>
        </p:xfrm>
        <a:graphic>
          <a:graphicData uri="http://schemas.openxmlformats.org/drawingml/2006/table">
            <a:tbl>
              <a:tblPr/>
              <a:tblGrid>
                <a:gridCol w="1289447">
                  <a:extLst>
                    <a:ext uri="{9D8B030D-6E8A-4147-A177-3AD203B41FA5}">
                      <a16:colId xmlns:a16="http://schemas.microsoft.com/office/drawing/2014/main" val="4174612130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3039160589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2464308894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2000197430"/>
                    </a:ext>
                  </a:extLst>
                </a:gridCol>
              </a:tblGrid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836626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On_board_service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3730040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3686519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9708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3515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F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13223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2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956791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11283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5834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4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17117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E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8090874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15898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11061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26959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E4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153482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14301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26257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40558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7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737895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7410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24215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3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31625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192552"/>
                  </a:ext>
                </a:extLst>
              </a:tr>
              <a:tr h="424446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9725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3982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F790A-557D-2246-B37E-E308AB782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5090"/>
          </a:xfrm>
        </p:spPr>
        <p:txBody>
          <a:bodyPr/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0E07-EABA-E44D-8F4C-AB688EC88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85" y="1430216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Better food and drink will yield better satisfaction among customers as suggested by the ratings of 4 and 5 for Food and drink.</a:t>
            </a:r>
          </a:p>
          <a:p>
            <a:endParaRPr lang="en-US" dirty="0">
              <a:solidFill>
                <a:srgbClr val="000000"/>
              </a:solidFill>
              <a:latin typeface="Helvetica Neue" panose="02000503000000020004" pitchFamily="2" charset="0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6FEDAE8-3366-8745-8DA2-88FFBCD8C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833580"/>
              </p:ext>
            </p:extLst>
          </p:nvPr>
        </p:nvGraphicFramePr>
        <p:xfrm>
          <a:off x="1371601" y="2825890"/>
          <a:ext cx="8616464" cy="3528018"/>
        </p:xfrm>
        <a:graphic>
          <a:graphicData uri="http://schemas.openxmlformats.org/drawingml/2006/table">
            <a:tbl>
              <a:tblPr/>
              <a:tblGrid>
                <a:gridCol w="2154116">
                  <a:extLst>
                    <a:ext uri="{9D8B030D-6E8A-4147-A177-3AD203B41FA5}">
                      <a16:colId xmlns:a16="http://schemas.microsoft.com/office/drawing/2014/main" val="2578691199"/>
                    </a:ext>
                  </a:extLst>
                </a:gridCol>
                <a:gridCol w="2154116">
                  <a:extLst>
                    <a:ext uri="{9D8B030D-6E8A-4147-A177-3AD203B41FA5}">
                      <a16:colId xmlns:a16="http://schemas.microsoft.com/office/drawing/2014/main" val="989570059"/>
                    </a:ext>
                  </a:extLst>
                </a:gridCol>
                <a:gridCol w="2154116">
                  <a:extLst>
                    <a:ext uri="{9D8B030D-6E8A-4147-A177-3AD203B41FA5}">
                      <a16:colId xmlns:a16="http://schemas.microsoft.com/office/drawing/2014/main" val="3557178547"/>
                    </a:ext>
                  </a:extLst>
                </a:gridCol>
                <a:gridCol w="2154116">
                  <a:extLst>
                    <a:ext uri="{9D8B030D-6E8A-4147-A177-3AD203B41FA5}">
                      <a16:colId xmlns:a16="http://schemas.microsoft.com/office/drawing/2014/main" val="4099488100"/>
                    </a:ext>
                  </a:extLst>
                </a:gridCol>
              </a:tblGrid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satisfaction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730000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Food_and_drink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636672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1305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4617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5922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36990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10326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B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10682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F4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21008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F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782805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15361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E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11717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2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27078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215326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16036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12029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3F1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28065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E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2452109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11116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16013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9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27129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4449239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4461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F8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15824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20285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F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9295049"/>
                  </a:ext>
                </a:extLst>
              </a:tr>
              <a:tr h="392002"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2782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0329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FE69-79D2-F242-B7C4-356D58267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b="1" u="sng" dirty="0"/>
              <a:t>Data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BC47C-23B7-1147-A05A-8ACDBFC72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the preprocessing section, I have prepared the data where dummies have been created for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categorical data.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tandardization have been done for all the numerical attributes.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next slide shows the distribution of the data before standardization</a:t>
            </a:r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E594A84B-CCAE-38C4-CDC3-5090332102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632" r="23346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5894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733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8789-7132-184C-83A0-D24BA4CC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FE5ED-0DFB-434C-B1A6-76E45DFAD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0210C6-A78C-A345-8FA2-B7D8843F2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65125"/>
            <a:ext cx="10404764" cy="612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670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32875C-9D61-174D-9A2F-567686705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b="1"/>
              <a:t>Modelling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5D10C2-EFF8-8B34-C200-6D0389F22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44" r="9895" b="2"/>
          <a:stretch/>
        </p:blipFill>
        <p:spPr>
          <a:xfrm>
            <a:off x="7777393" y="1976277"/>
            <a:ext cx="4414606" cy="4881723"/>
          </a:xfrm>
          <a:custGeom>
            <a:avLst/>
            <a:gdLst/>
            <a:ahLst/>
            <a:cxnLst/>
            <a:rect l="l" t="t" r="r" b="b"/>
            <a:pathLst>
              <a:path w="4414606" h="4881723">
                <a:moveTo>
                  <a:pt x="3151661" y="0"/>
                </a:moveTo>
                <a:lnTo>
                  <a:pt x="4414606" y="1262946"/>
                </a:lnTo>
                <a:lnTo>
                  <a:pt x="4414606" y="4881723"/>
                </a:lnTo>
                <a:lnTo>
                  <a:pt x="1730061" y="4881723"/>
                </a:lnTo>
                <a:lnTo>
                  <a:pt x="0" y="3151662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Content Placeholder 2">
            <a:extLst>
              <a:ext uri="{FF2B5EF4-FFF2-40B4-BE49-F238E27FC236}">
                <a16:creationId xmlns:a16="http://schemas.microsoft.com/office/drawing/2014/main" id="{8E64EDA9-A0CE-F663-BDC2-495A66CF8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7242079"/>
              </p:ext>
            </p:extLst>
          </p:nvPr>
        </p:nvGraphicFramePr>
        <p:xfrm>
          <a:off x="643468" y="1782981"/>
          <a:ext cx="6891188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1463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8C8FF-0A96-1542-A4D0-1862447E2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839" y="175847"/>
            <a:ext cx="10486292" cy="738553"/>
          </a:xfrm>
        </p:spPr>
        <p:txBody>
          <a:bodyPr/>
          <a:lstStyle/>
          <a:p>
            <a:r>
              <a:rPr lang="en-US" b="1" dirty="0"/>
              <a:t>Results (Logistic Regression)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1F5E32-A13E-BC4F-BE03-0B26E6BF5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354" y="1137140"/>
            <a:ext cx="11207262" cy="572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668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E7EC1-2735-0C49-BDB2-6B5B23B04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b="1" dirty="0"/>
              <a:t>Logistic Regression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C3101-A6F1-E944-B922-BBE62B57D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Some key findings that most likely explains the relationship between each of the independent and dependent variable.</a:t>
            </a:r>
          </a:p>
          <a:p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Higher age group customers are less likely to be satisfied with the Airlines. </a:t>
            </a:r>
          </a:p>
          <a:p>
            <a:pPr>
              <a:buFont typeface="Wingdings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Higher arrival delay is more likely to generate dissatisfied customers. </a:t>
            </a:r>
          </a:p>
          <a:p>
            <a:pPr>
              <a:buFont typeface="Wingdings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Customers flying higher flight distance with the Airlines are less likely to be satisfied with the Airlines. </a:t>
            </a:r>
          </a:p>
          <a:p>
            <a:pPr>
              <a:buFont typeface="Wingdings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The results suggest that female customers  are more satisfied with the Airlines service.</a:t>
            </a:r>
          </a:p>
          <a:p>
            <a:pPr>
              <a:buFont typeface="Wingdings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The positive coefficient signs suggest that better seat comfort, Inflight_entertainment, On_board_service, Leg_room_service, Checkin_service and Online_boarding  are more likely to generate more satisfied customers for the Airlines.</a:t>
            </a:r>
          </a:p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endParaRPr lang="en-US" sz="1600"/>
          </a:p>
          <a:p>
            <a:endParaRPr lang="en-US" sz="1600"/>
          </a:p>
        </p:txBody>
      </p:sp>
      <p:pic>
        <p:nvPicPr>
          <p:cNvPr id="5" name="Picture 4" descr="Plane on tarmac">
            <a:extLst>
              <a:ext uri="{FF2B5EF4-FFF2-40B4-BE49-F238E27FC236}">
                <a16:creationId xmlns:a16="http://schemas.microsoft.com/office/drawing/2014/main" id="{4E377337-C008-62E0-9A1A-B90B3062CB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57" r="14724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EB380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2462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DA70-FA9B-1C48-B9EE-29A9ED924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Logistic Regression  (Performance)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200AE-8545-0642-B141-9323998A5E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E4D4D2-B28A-2E4D-91A6-78AF942BFD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172A2B2-E831-224C-B013-DC667FBAF52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" y="2772569"/>
            <a:ext cx="47244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3B4116BA-FF59-1243-B8F6-BF1CC0F404D6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594" y="2772569"/>
            <a:ext cx="47244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4440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B2E88-8A2D-7942-BFFE-196199A4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Modelling </a:t>
            </a:r>
            <a:endParaRPr lang="en-US" b="1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9F20914-9D6A-6D82-89F2-36F16152D6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5177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0E5A-DE69-264E-B239-31E592906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505575" cy="1325563"/>
          </a:xfrm>
        </p:spPr>
        <p:txBody>
          <a:bodyPr>
            <a:normAutofit/>
          </a:bodyPr>
          <a:lstStyle/>
          <a:p>
            <a:r>
              <a:rPr lang="en-US" b="1" u="sn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6EB36-64DE-F042-B33D-68C24993A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5575" cy="4351338"/>
          </a:xfrm>
        </p:spPr>
        <p:txBody>
          <a:bodyPr>
            <a:normAutofit/>
          </a:bodyPr>
          <a:lstStyle/>
          <a:p>
            <a:r>
              <a:rPr lang="en-US" sz="18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 satisfaction is always top of mind for the aviation industry.</a:t>
            </a:r>
          </a:p>
          <a:p>
            <a:r>
              <a:rPr lang="en-US" sz="18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Unhappy or disengaged customers naturally mean fewer passengers and less revenue.</a:t>
            </a:r>
          </a:p>
          <a:p>
            <a:r>
              <a:rPr lang="en-US" sz="18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It’s important that customers have an excellent experience every time they travel. </a:t>
            </a:r>
          </a:p>
          <a:p>
            <a:r>
              <a:rPr lang="en-US" sz="18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this project is to predict whether a future customer would be satisfied with their service given the details of the other parameters values.</a:t>
            </a:r>
          </a:p>
          <a:p>
            <a:pPr marL="0" indent="0">
              <a:buNone/>
            </a:pPr>
            <a:endParaRPr lang="en-US" sz="1800" b="1" i="1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US" sz="1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What factors affect customer satisfaction with the Airlines? </a:t>
            </a:r>
          </a:p>
          <a:p>
            <a:pPr>
              <a:buFont typeface="Wingdings" pitchFamily="2" charset="2"/>
              <a:buChar char="Ø"/>
            </a:pPr>
            <a:r>
              <a:rPr lang="en-US" sz="18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Can we predict the likelihood of a customer being satisfied with the Airline service?</a:t>
            </a:r>
          </a:p>
          <a:p>
            <a:endParaRPr lang="en-US" sz="1800"/>
          </a:p>
        </p:txBody>
      </p:sp>
      <p:pic>
        <p:nvPicPr>
          <p:cNvPr id="5" name="Picture 4" descr="Back view of an aeroplane">
            <a:extLst>
              <a:ext uri="{FF2B5EF4-FFF2-40B4-BE49-F238E27FC236}">
                <a16:creationId xmlns:a16="http://schemas.microsoft.com/office/drawing/2014/main" id="{1FCACFC7-5889-D737-D770-11E89687F7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72" r="38624" b="-2"/>
          <a:stretch/>
        </p:blipFill>
        <p:spPr>
          <a:xfrm>
            <a:off x="7737635" y="-1"/>
            <a:ext cx="3555205" cy="68580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13D172-8B6A-47F5-9813-DE455773F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1625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40DD1-D256-F948-8139-4BF0824BB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Gradient  Boost Classifier (Performance)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82056-E6E1-D24B-BF42-8AE476F5EB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FDC622-D5E5-E349-A130-423A3F87C2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BF884095-DADF-3143-AB06-7CA553B880F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" y="2772569"/>
            <a:ext cx="47244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D76AD0CD-43B5-3B42-B417-7AB5D59A2E78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594" y="2772569"/>
            <a:ext cx="47244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390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87C468-8615-5F41-82FB-EB5E9B15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 b="1"/>
              <a:t>Modelling</a:t>
            </a:r>
            <a:endParaRPr lang="en-US" sz="480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F0CB787-E587-B78A-179D-C7B562E4CF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1855537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034319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4" descr="Graph">
            <a:extLst>
              <a:ext uri="{FF2B5EF4-FFF2-40B4-BE49-F238E27FC236}">
                <a16:creationId xmlns:a16="http://schemas.microsoft.com/office/drawing/2014/main" id="{8DE5569C-18A6-0183-D75B-3656EEDBE4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3981" b="60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5AA9E-E4F8-654D-AF65-D8EF01878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chemeClr val="tx1">
                    <a:lumMod val="85000"/>
                    <a:lumOff val="1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D5613-F55C-F246-8013-E9C5BF0D2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>
            <a:normAutofit/>
          </a:bodyPr>
          <a:lstStyle/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contributed to the predictive power of the model. 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Out of the two classification models, Gradient Boost Classifier provided the best results. 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Out of 24 features, we used only  16 features for the best model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 80%-20% splitting, the test data set gave AUC = 0.88 (approx.) with the Gradient Boost Classifier algorithm.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With more ideas, the model can be improved in the future.</a:t>
            </a:r>
          </a:p>
          <a:p>
            <a:r>
              <a:rPr lang="en-US" sz="20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the future I would like to spend more time gathering some additional data, if available, and also trying out different other ML classification algorithms as further robustness checks.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9754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27757-C942-C543-843D-25315431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66179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ane in red circle">
            <a:extLst>
              <a:ext uri="{FF2B5EF4-FFF2-40B4-BE49-F238E27FC236}">
                <a16:creationId xmlns:a16="http://schemas.microsoft.com/office/drawing/2014/main" id="{65E993DE-D9F0-B54B-0A39-2705203109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</a:blip>
          <a:srcRect t="8439" b="112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10659-27BD-E449-9BAC-A103F1432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1828800"/>
          </a:xfrm>
        </p:spPr>
        <p:txBody>
          <a:bodyPr>
            <a:normAutofit/>
          </a:bodyPr>
          <a:lstStyle/>
          <a:p>
            <a:r>
              <a:rPr lang="en-US" sz="4800" b="1" u="sng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A948D-87AA-6048-A577-0442FB1D32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0889" y="2324100"/>
            <a:ext cx="6784259" cy="3875087"/>
          </a:xfrm>
        </p:spPr>
        <p:txBody>
          <a:bodyPr>
            <a:normAutofit/>
          </a:bodyPr>
          <a:lstStyle/>
          <a:p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for this project is provided by Kaggle dataset. </a:t>
            </a:r>
          </a:p>
          <a:p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data is given by an airline organization. The actual name of the company is not given due to various purposes that's why the name Invistico Airlines. </a:t>
            </a:r>
          </a:p>
          <a:p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consists of the details of customers who have already flown with them. </a:t>
            </a:r>
          </a:p>
          <a:p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data shows whether a customer is satisfied with the airlines or not after travelling with them. </a:t>
            </a:r>
          </a:p>
          <a:p>
            <a:r>
              <a:rPr lang="en-US" sz="17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There are several other measurement or to say feedback taken from the customers as well as their demographic data is also recorded.</a:t>
            </a:r>
          </a:p>
          <a:p>
            <a:r>
              <a:rPr lang="en-US" sz="170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exercise is focused on implementing classification Machine learning algorithms to perform the analysis.</a:t>
            </a:r>
          </a:p>
          <a:p>
            <a:endParaRPr lang="en-US" sz="17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449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B77B-D3E7-6940-9845-1B1B2E7EB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Data Wrangling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C731771-D5E9-E478-7E14-F86D9F712BE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90688"/>
          <a:ext cx="10515600" cy="4486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499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22B44-C888-8F4A-8344-DD3E0645A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365125"/>
            <a:ext cx="11750797" cy="701675"/>
          </a:xfrm>
        </p:spPr>
        <p:txBody>
          <a:bodyPr/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27BD67-DD96-BE4F-9538-43238B8F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453662"/>
            <a:ext cx="5157787" cy="1051413"/>
          </a:xfrm>
        </p:spPr>
        <p:txBody>
          <a:bodyPr>
            <a:normAutofit fontScale="62500" lnSpcReduction="20000"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54.7% people are satisfied with the Airlines and 45.3% are not satisfied with the Airlines.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C9AC0B-38FF-AA47-A6F1-334F8CD747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Most satisfied customers lie in the age group of 41 years approx. and most dissatisfied customers lie in the age group of 38 years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approx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).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4D64354-BCA6-D74C-B698-5773D3BF7B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5998" y="2456473"/>
            <a:ext cx="5955323" cy="403640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11DA0F7-A3B7-FA4D-91A7-A9284C7619F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76" y="2505075"/>
            <a:ext cx="5955323" cy="382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980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A2CB9-5770-664C-ADE0-515CD76B4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689952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FDD20-F176-A547-86CA-B02684CCE8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Most satisfied customers flew a flight distance of 1944.47 miles with the airlines and dissatisfied customers flew around 2025.203 miles with the airlines.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8C3DFAB-9DF4-0646-9D96-46B2542594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10662" y="2309446"/>
            <a:ext cx="5785338" cy="407963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F24FF5-FEAB-2249-B424-BCE227DDC7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Most dissatisfied customers had an average delay of 18 minutes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approx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) and satisfied customers had an average delay of 12 minutes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approx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)with the airlines.</a:t>
            </a:r>
          </a:p>
          <a:p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6431E9F-EC4A-B94B-875D-FD8E160C85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309445"/>
            <a:ext cx="6019800" cy="399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597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7CE1C-B2C7-E84F-9471-02B4C49EB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823913"/>
          </a:xfrm>
        </p:spPr>
        <p:txBody>
          <a:bodyPr/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A50AE-9E08-4E45-B57E-03AD3420C7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Females are more satisfied than males. Males are more dissatisfied with the airlines.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A7996-B1B7-3741-8DDE-9E4717A38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Disloyal customers of the airlines are less satisfied compared to loyal customer.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E491E23-C495-CD44-A1AF-CF96C772C8F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46" y="2274278"/>
            <a:ext cx="5669329" cy="430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B4B7812C-B253-EA49-A68B-90BE7BD5B7E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74279"/>
            <a:ext cx="5990492" cy="4218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899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FCE3-EF15-EE4D-A772-D6BA7AB29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23912"/>
          </a:xfrm>
        </p:spPr>
        <p:txBody>
          <a:bodyPr/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EE65F-38A8-1B44-BE61-2ED87D69F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Customers doing business travel are more satisfied compared to personal travel customers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482F20-21FC-0348-B97D-038A426E3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 cleanliness level of 4 and 5 yields higher satisfaction among customers.</a:t>
            </a:r>
          </a:p>
          <a:p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60E0F00-99CC-D34E-B3EE-2C7F6278F38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961214362"/>
              </p:ext>
            </p:extLst>
          </p:nvPr>
        </p:nvGraphicFramePr>
        <p:xfrm>
          <a:off x="6506308" y="2614246"/>
          <a:ext cx="5509848" cy="3282462"/>
        </p:xfrm>
        <a:graphic>
          <a:graphicData uri="http://schemas.openxmlformats.org/drawingml/2006/table">
            <a:tbl>
              <a:tblPr/>
              <a:tblGrid>
                <a:gridCol w="1377462">
                  <a:extLst>
                    <a:ext uri="{9D8B030D-6E8A-4147-A177-3AD203B41FA5}">
                      <a16:colId xmlns:a16="http://schemas.microsoft.com/office/drawing/2014/main" val="1497262074"/>
                    </a:ext>
                  </a:extLst>
                </a:gridCol>
                <a:gridCol w="1377462">
                  <a:extLst>
                    <a:ext uri="{9D8B030D-6E8A-4147-A177-3AD203B41FA5}">
                      <a16:colId xmlns:a16="http://schemas.microsoft.com/office/drawing/2014/main" val="1495160427"/>
                    </a:ext>
                  </a:extLst>
                </a:gridCol>
                <a:gridCol w="1377462">
                  <a:extLst>
                    <a:ext uri="{9D8B030D-6E8A-4147-A177-3AD203B41FA5}">
                      <a16:colId xmlns:a16="http://schemas.microsoft.com/office/drawing/2014/main" val="2272120660"/>
                    </a:ext>
                  </a:extLst>
                </a:gridCol>
                <a:gridCol w="1377462">
                  <a:extLst>
                    <a:ext uri="{9D8B030D-6E8A-4147-A177-3AD203B41FA5}">
                      <a16:colId xmlns:a16="http://schemas.microsoft.com/office/drawing/2014/main" val="3740917030"/>
                    </a:ext>
                  </a:extLst>
                </a:gridCol>
              </a:tblGrid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10775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Cleanliness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777590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4734614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4624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F5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3122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F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7746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0F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9441947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7953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5408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CF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13361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2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24143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16307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8D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7600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F2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23907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7935332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20110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3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28555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8CC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48665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FC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558319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9606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B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26197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1D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35803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9D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2848104"/>
                  </a:ext>
                </a:extLst>
              </a:tr>
              <a:tr h="364718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8438851"/>
                  </a:ext>
                </a:extLst>
              </a:tr>
            </a:tbl>
          </a:graphicData>
        </a:graphic>
      </p:graphicFrame>
      <p:pic>
        <p:nvPicPr>
          <p:cNvPr id="3074" name="Picture 2">
            <a:extLst>
              <a:ext uri="{FF2B5EF4-FFF2-40B4-BE49-F238E27FC236}">
                <a16:creationId xmlns:a16="http://schemas.microsoft.com/office/drawing/2014/main" id="{6F1DD3B4-731F-5248-82EA-B1587A1FDC8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88" y="2505075"/>
            <a:ext cx="5332412" cy="373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9073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EFC07-BE3B-1544-9986-BF4A239B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514106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EDA (Exploratory Data Analysis)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161B5-BD4B-BE4D-836D-702C750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550" y="1083286"/>
            <a:ext cx="5157787" cy="823912"/>
          </a:xfrm>
        </p:spPr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 seat comfort level of 4 and 5 yields higher satisfaction among customers.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B72337A-C92E-B043-9830-4E16B6BF07F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1105191"/>
              </p:ext>
            </p:extLst>
          </p:nvPr>
        </p:nvGraphicFramePr>
        <p:xfrm>
          <a:off x="839788" y="2438399"/>
          <a:ext cx="5157788" cy="3987801"/>
        </p:xfrm>
        <a:graphic>
          <a:graphicData uri="http://schemas.openxmlformats.org/drawingml/2006/table">
            <a:tbl>
              <a:tblPr/>
              <a:tblGrid>
                <a:gridCol w="1289447">
                  <a:extLst>
                    <a:ext uri="{9D8B030D-6E8A-4147-A177-3AD203B41FA5}">
                      <a16:colId xmlns:a16="http://schemas.microsoft.com/office/drawing/2014/main" val="773201046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3351365005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3722264273"/>
                    </a:ext>
                  </a:extLst>
                </a:gridCol>
                <a:gridCol w="1289447">
                  <a:extLst>
                    <a:ext uri="{9D8B030D-6E8A-4147-A177-3AD203B41FA5}">
                      <a16:colId xmlns:a16="http://schemas.microsoft.com/office/drawing/2014/main" val="985454179"/>
                    </a:ext>
                  </a:extLst>
                </a:gridCol>
              </a:tblGrid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7949179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Seat_comfort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 dirty="0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784634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4771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4781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27066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11466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9416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20882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E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583210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18396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D7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10249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4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28645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7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644184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18734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10362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F4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29096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187889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9858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18457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5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28315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7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3205579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141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17627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17768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5F2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009782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4850" marR="44850" marT="22425" marB="224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1662099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1A3CD-4274-6348-8BEF-D31BC383E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80197"/>
            <a:ext cx="5183188" cy="823912"/>
          </a:xfrm>
        </p:spPr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Inflight_entertainment</a:t>
            </a:r>
            <a:r>
              <a:rPr lang="en-US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level of 4 and 5 yields higher satisfaction among customers suggesting better inflight entertainment provides higher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5E505798-B983-5942-9D34-868EBFEC90E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855275845"/>
              </p:ext>
            </p:extLst>
          </p:nvPr>
        </p:nvGraphicFramePr>
        <p:xfrm>
          <a:off x="6172200" y="2505074"/>
          <a:ext cx="5183188" cy="3987801"/>
        </p:xfrm>
        <a:graphic>
          <a:graphicData uri="http://schemas.openxmlformats.org/drawingml/2006/table">
            <a:tbl>
              <a:tblPr/>
              <a:tblGrid>
                <a:gridCol w="1295797">
                  <a:extLst>
                    <a:ext uri="{9D8B030D-6E8A-4147-A177-3AD203B41FA5}">
                      <a16:colId xmlns:a16="http://schemas.microsoft.com/office/drawing/2014/main" val="3276955206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3905177207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1362271536"/>
                    </a:ext>
                  </a:extLst>
                </a:gridCol>
                <a:gridCol w="1295797">
                  <a:extLst>
                    <a:ext uri="{9D8B030D-6E8A-4147-A177-3AD203B41FA5}">
                      <a16:colId xmlns:a16="http://schemas.microsoft.com/office/drawing/2014/main" val="956167467"/>
                    </a:ext>
                  </a:extLst>
                </a:gridCol>
              </a:tblGrid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satisfaction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6053614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Inflight_entertainment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900" b="1">
                        <a:effectLst/>
                      </a:endParaRP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6488053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0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1007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1961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2968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324773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9289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D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2479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11768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F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9900776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15861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3257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D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19118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E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571954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19326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ED6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4807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A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24133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A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659639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4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11696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8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30056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CB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000000"/>
                          </a:solidFill>
                          <a:effectLst/>
                        </a:rPr>
                        <a:t>41752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8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323982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1426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F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28322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ECE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000000"/>
                          </a:solidFill>
                          <a:effectLst/>
                        </a:rPr>
                        <a:t>29748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4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922532"/>
                  </a:ext>
                </a:extLst>
              </a:tr>
              <a:tr h="443089"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All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58605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>
                          <a:solidFill>
                            <a:srgbClr val="F1F1F1"/>
                          </a:solidFill>
                          <a:effectLst/>
                        </a:rPr>
                        <a:t>70882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dirty="0">
                          <a:solidFill>
                            <a:srgbClr val="F1F1F1"/>
                          </a:solidFill>
                          <a:effectLst/>
                        </a:rPr>
                        <a:t>129487</a:t>
                      </a:r>
                    </a:p>
                  </a:txBody>
                  <a:tcPr marL="45071" marR="45071" marT="22536" marB="225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8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0806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889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1582</Words>
  <Application>Microsoft Macintosh PowerPoint</Application>
  <PresentationFormat>Widescreen</PresentationFormat>
  <Paragraphs>373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Century Schoolbook</vt:lpstr>
      <vt:lpstr>Helvetica Neue</vt:lpstr>
      <vt:lpstr>Times New Roman</vt:lpstr>
      <vt:lpstr>Wingdings</vt:lpstr>
      <vt:lpstr>Office Theme</vt:lpstr>
      <vt:lpstr>Predicting Customer Satisfaction for Airlines </vt:lpstr>
      <vt:lpstr>Introduction</vt:lpstr>
      <vt:lpstr>Data</vt:lpstr>
      <vt:lpstr>Data Wrangling</vt:lpstr>
      <vt:lpstr>EDA (Exploratory Data Analysis)</vt:lpstr>
      <vt:lpstr>EDA (Exploratory Data Analysis)</vt:lpstr>
      <vt:lpstr>EDA (Exploratory Data Analysis)</vt:lpstr>
      <vt:lpstr>EDA (Exploratory Data Analysis)</vt:lpstr>
      <vt:lpstr>EDA (Exploratory Data Analysis)</vt:lpstr>
      <vt:lpstr>EDA (Exploratory Data Analysis)</vt:lpstr>
      <vt:lpstr>EDA (Exploratory Data Analysis)</vt:lpstr>
      <vt:lpstr>EDA (Exploratory Data Analysis)</vt:lpstr>
      <vt:lpstr>Data Pre-processing</vt:lpstr>
      <vt:lpstr>PowerPoint Presentation</vt:lpstr>
      <vt:lpstr>Modelling</vt:lpstr>
      <vt:lpstr>Results (Logistic Regression) </vt:lpstr>
      <vt:lpstr>Logistic Regression Results</vt:lpstr>
      <vt:lpstr>Logistic Regression  (Performance)</vt:lpstr>
      <vt:lpstr>Modelling </vt:lpstr>
      <vt:lpstr>Gradient  Boost Classifier (Performance)</vt:lpstr>
      <vt:lpstr>Modelling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Customer Satisfaction for Airlines </dc:title>
  <dc:creator>Sagar Basak</dc:creator>
  <cp:lastModifiedBy>Sagar Basak</cp:lastModifiedBy>
  <cp:revision>2</cp:revision>
  <dcterms:created xsi:type="dcterms:W3CDTF">2022-09-13T10:48:50Z</dcterms:created>
  <dcterms:modified xsi:type="dcterms:W3CDTF">2022-09-13T10:50:00Z</dcterms:modified>
</cp:coreProperties>
</file>

<file path=docProps/thumbnail.jpeg>
</file>